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332" r:id="rId2"/>
    <p:sldId id="334" r:id="rId3"/>
    <p:sldId id="330" r:id="rId4"/>
    <p:sldId id="331" r:id="rId5"/>
    <p:sldId id="335" r:id="rId6"/>
    <p:sldId id="282" r:id="rId7"/>
    <p:sldId id="257" r:id="rId8"/>
    <p:sldId id="337" r:id="rId9"/>
    <p:sldId id="336" r:id="rId10"/>
    <p:sldId id="339" r:id="rId11"/>
    <p:sldId id="340" r:id="rId12"/>
    <p:sldId id="342" r:id="rId13"/>
    <p:sldId id="258" r:id="rId14"/>
    <p:sldId id="266" r:id="rId15"/>
    <p:sldId id="261" r:id="rId16"/>
    <p:sldId id="271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302" r:id="rId25"/>
    <p:sldId id="296" r:id="rId26"/>
    <p:sldId id="343" r:id="rId27"/>
    <p:sldId id="345" r:id="rId28"/>
    <p:sldId id="344" r:id="rId29"/>
    <p:sldId id="346" r:id="rId30"/>
    <p:sldId id="300" r:id="rId31"/>
    <p:sldId id="299" r:id="rId32"/>
    <p:sldId id="301" r:id="rId33"/>
    <p:sldId id="304" r:id="rId34"/>
    <p:sldId id="307" r:id="rId35"/>
    <p:sldId id="306" r:id="rId36"/>
    <p:sldId id="305" r:id="rId37"/>
    <p:sldId id="297" r:id="rId38"/>
    <p:sldId id="308" r:id="rId39"/>
    <p:sldId id="309" r:id="rId40"/>
    <p:sldId id="311" r:id="rId41"/>
    <p:sldId id="285" r:id="rId42"/>
    <p:sldId id="286" r:id="rId43"/>
    <p:sldId id="287" r:id="rId44"/>
    <p:sldId id="312" r:id="rId45"/>
    <p:sldId id="275" r:id="rId46"/>
    <p:sldId id="313" r:id="rId47"/>
    <p:sldId id="316" r:id="rId48"/>
    <p:sldId id="317" r:id="rId49"/>
    <p:sldId id="321" r:id="rId50"/>
    <p:sldId id="318" r:id="rId51"/>
    <p:sldId id="279" r:id="rId52"/>
    <p:sldId id="280" r:id="rId53"/>
    <p:sldId id="319" r:id="rId54"/>
    <p:sldId id="320" r:id="rId55"/>
    <p:sldId id="270" r:id="rId56"/>
    <p:sldId id="347" r:id="rId57"/>
    <p:sldId id="348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94599"/>
  </p:normalViewPr>
  <p:slideViewPr>
    <p:cSldViewPr snapToGrid="0" snapToObjects="1">
      <p:cViewPr>
        <p:scale>
          <a:sx n="105" d="100"/>
          <a:sy n="105" d="100"/>
        </p:scale>
        <p:origin x="19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0CA6-125A-A64B-95A8-EFC96E181BFE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8F52B-BD60-854D-9189-5FD8BD36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Go through examples students came up with (and from previous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8F52B-BD60-854D-9189-5FD8BD369D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1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within-subjects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8F52B-BD60-854D-9189-5FD8BD369D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Mainly for reference here</a:t>
            </a:r>
            <a:r>
              <a:rPr lang="en-US" baseline="0" dirty="0" smtClean="0"/>
              <a:t> (we’ll learn some of these tests later).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8F52B-BD60-854D-9189-5FD8BD369D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6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ideas about how to test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8F52B-BD60-854D-9189-5FD8BD369D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IV here? Material of wand (dragon vs. unicorn)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8F52B-BD60-854D-9189-5FD8BD369D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DV: Number of seconds</a:t>
            </a:r>
            <a:r>
              <a:rPr lang="en-US" baseline="0" dirty="0" smtClean="0"/>
              <a:t> that a feather can be elevated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8F52B-BD60-854D-9189-5FD8BD369D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3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between-subjects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8F52B-BD60-854D-9189-5FD8BD369D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IV here? Material of wand (dragon vs. unicorn)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8F52B-BD60-854D-9189-5FD8BD369D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2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between-subjects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8F52B-BD60-854D-9189-5FD8BD369D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between-</a:t>
            </a:r>
            <a:r>
              <a:rPr lang="en-US" smtClean="0"/>
              <a:t>subjects version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8F52B-BD60-854D-9189-5FD8BD369D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2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9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6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B6D-AB1B-6A49-94C9-5E882C81FA1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D9E7-B5E5-BD4F-B49F-08991DCBA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</a:lstStyle>
          <a:p>
            <a:fld id="{9F0C5B6D-AB1B-6A49-94C9-5E882C81FA13}" type="datetimeFigureOut">
              <a:rPr lang="en-US" smtClean="0"/>
              <a:pPr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</a:lstStyle>
          <a:p>
            <a:fld id="{7F37D9E7-B5E5-BD4F-B49F-08991DCBA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58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6" Type="http://schemas.openxmlformats.org/officeDocument/2006/relationships/image" Target="../media/image9.jpg"/><Relationship Id="rId7" Type="http://schemas.openxmlformats.org/officeDocument/2006/relationships/image" Target="../media/image10.pn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9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9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9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6.jpg"/><Relationship Id="rId7" Type="http://schemas.openxmlformats.org/officeDocument/2006/relationships/image" Target="../media/image9.jpg"/><Relationship Id="rId8" Type="http://schemas.openxmlformats.org/officeDocument/2006/relationships/image" Target="../media/image7.jp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8.jpeg"/><Relationship Id="rId7" Type="http://schemas.openxmlformats.org/officeDocument/2006/relationships/image" Target="../media/image10.pn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Summer Statistics Workshop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Session 1: Basic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73880"/>
            <a:ext cx="6400800" cy="1752600"/>
          </a:xfrm>
        </p:spPr>
        <p:txBody>
          <a:bodyPr/>
          <a:lstStyle/>
          <a:p>
            <a:r>
              <a:rPr lang="en-US" dirty="0" smtClean="0"/>
              <a:t>Sam Johnson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Sheskin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possible DVs?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600200"/>
            <a:ext cx="8997696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Dependent variable (DV)</a:t>
            </a:r>
            <a:r>
              <a:rPr lang="en-US" dirty="0" smtClean="0"/>
              <a:t>: What we are measuring (or taking as influenced/endogenous).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Wizard’s satisfaction, frequency of wand use</a:t>
            </a:r>
          </a:p>
          <a:p>
            <a:pPr lvl="1"/>
            <a:r>
              <a:rPr lang="en-US" dirty="0" smtClean="0"/>
              <a:t>Wizard preferences across wands</a:t>
            </a:r>
          </a:p>
          <a:p>
            <a:pPr lvl="1"/>
            <a:r>
              <a:rPr lang="en-US" dirty="0" smtClean="0"/>
              <a:t>Wand/wizard bonding scale</a:t>
            </a:r>
          </a:p>
          <a:p>
            <a:pPr lvl="1"/>
            <a:r>
              <a:rPr lang="en-US" dirty="0" smtClean="0"/>
              <a:t>Success or failure (dichotomous) at various spells</a:t>
            </a:r>
          </a:p>
        </p:txBody>
      </p:sp>
    </p:spTree>
    <p:extLst>
      <p:ext uri="{BB962C8B-B14F-4D97-AF65-F5344CB8AC3E}">
        <p14:creationId xmlns:p14="http://schemas.microsoft.com/office/powerpoint/2010/main" val="2452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vs. discrete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Continuous:</a:t>
            </a:r>
          </a:p>
          <a:p>
            <a:pPr lvl="1"/>
            <a:r>
              <a:rPr lang="en-US" dirty="0" smtClean="0"/>
              <a:t>Can take a range of values</a:t>
            </a:r>
          </a:p>
          <a:p>
            <a:pPr lvl="2"/>
            <a:r>
              <a:rPr lang="en-US" dirty="0" smtClean="0"/>
              <a:t>Ordinal (ranks)</a:t>
            </a:r>
          </a:p>
          <a:p>
            <a:pPr lvl="2"/>
            <a:r>
              <a:rPr lang="en-US" dirty="0" smtClean="0"/>
              <a:t>Interval (temperature)</a:t>
            </a:r>
          </a:p>
          <a:p>
            <a:pPr lvl="2"/>
            <a:r>
              <a:rPr lang="en-US" dirty="0" smtClean="0"/>
              <a:t>Ratio (distance)</a:t>
            </a:r>
          </a:p>
          <a:p>
            <a:r>
              <a:rPr lang="en-US" dirty="0" smtClean="0"/>
              <a:t>Discrete:</a:t>
            </a:r>
            <a:endParaRPr lang="en-US" dirty="0"/>
          </a:p>
          <a:p>
            <a:pPr lvl="1"/>
            <a:r>
              <a:rPr lang="en-US" dirty="0" smtClean="0"/>
              <a:t>Takes on only a small number of values (not necessarily ordered)</a:t>
            </a:r>
          </a:p>
          <a:p>
            <a:pPr lvl="1"/>
            <a:r>
              <a:rPr lang="en-US" dirty="0" smtClean="0"/>
              <a:t>If it’s an IV, discrete variables are called “factors” and the different values are called “levels.”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080" y="1170499"/>
            <a:ext cx="22557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smtClean="0">
                <a:latin typeface="Optima"/>
                <a:cs typeface="Optima"/>
              </a:rPr>
              <a:t>Independent</a:t>
            </a:r>
          </a:p>
          <a:p>
            <a:pPr algn="ctr"/>
            <a:r>
              <a:rPr lang="en-US" sz="3000" dirty="0" smtClean="0">
                <a:latin typeface="Optima"/>
                <a:cs typeface="Optima"/>
              </a:rPr>
              <a:t>Variable</a:t>
            </a:r>
            <a:endParaRPr lang="en-US" sz="3000" dirty="0">
              <a:latin typeface="Optima"/>
              <a:cs typeface="Opti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8672" y="2168057"/>
            <a:ext cx="3767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Optima"/>
                <a:cs typeface="Optima"/>
              </a:rPr>
              <a:t>Continuous</a:t>
            </a:r>
            <a:endParaRPr lang="en-US" sz="2000" i="1" dirty="0">
              <a:latin typeface="Optima"/>
              <a:cs typeface="Optim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70012" y="3132667"/>
            <a:ext cx="0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48759" y="2174112"/>
            <a:ext cx="3767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Optima"/>
                <a:cs typeface="Optima"/>
              </a:rPr>
              <a:t>Discrete</a:t>
            </a:r>
            <a:endParaRPr lang="en-US" sz="2000" i="1" dirty="0">
              <a:latin typeface="Optima"/>
              <a:cs typeface="Opti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145996"/>
            <a:ext cx="20217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Optima"/>
                <a:cs typeface="Optima"/>
              </a:rPr>
              <a:t>Dependent</a:t>
            </a:r>
          </a:p>
          <a:p>
            <a:r>
              <a:rPr lang="en-US" sz="3000" dirty="0" smtClean="0">
                <a:latin typeface="Optima"/>
                <a:cs typeface="Optima"/>
              </a:rPr>
              <a:t>Variable</a:t>
            </a:r>
            <a:endParaRPr lang="en-US" sz="3000" dirty="0">
              <a:latin typeface="Optima"/>
              <a:cs typeface="Opti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40" y="3453805"/>
            <a:ext cx="1921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smtClean="0">
                <a:latin typeface="Optima"/>
                <a:cs typeface="Optima"/>
              </a:rPr>
              <a:t>Continuous</a:t>
            </a:r>
            <a:endParaRPr lang="en-US" sz="2000" i="1" dirty="0" smtClean="0">
              <a:latin typeface="Optima"/>
              <a:cs typeface="Opti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40" y="5476914"/>
            <a:ext cx="1921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smtClean="0">
                <a:latin typeface="Optima"/>
                <a:cs typeface="Optima"/>
              </a:rPr>
              <a:t>Discrete</a:t>
            </a:r>
            <a:endParaRPr lang="en-US" sz="2000" i="1" dirty="0" smtClean="0">
              <a:latin typeface="Optima"/>
              <a:cs typeface="Optim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286000" y="4677832"/>
            <a:ext cx="64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15782" y="3336691"/>
            <a:ext cx="2263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Optima"/>
                <a:cs typeface="Optima"/>
              </a:rPr>
              <a:t>Correlation</a:t>
            </a:r>
          </a:p>
          <a:p>
            <a:pPr algn="ctr"/>
            <a:r>
              <a:rPr lang="en-US" sz="2000" dirty="0" smtClean="0">
                <a:latin typeface="Optima"/>
                <a:cs typeface="Optima"/>
              </a:rPr>
              <a:t>Linear regression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15782" y="5448221"/>
            <a:ext cx="2263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latin typeface="Optima"/>
                <a:cs typeface="Optima"/>
              </a:rPr>
              <a:t>Logistic regression</a:t>
            </a:r>
            <a:endParaRPr lang="en-US" sz="2000" dirty="0" smtClean="0">
              <a:latin typeface="Optima"/>
              <a:cs typeface="Opti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1669" y="3330696"/>
            <a:ext cx="1921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Optima"/>
                <a:cs typeface="Optima"/>
              </a:rPr>
              <a:t>t</a:t>
            </a:r>
            <a:r>
              <a:rPr lang="en-US" sz="2000" dirty="0" smtClean="0">
                <a:latin typeface="Optima"/>
                <a:cs typeface="Optima"/>
              </a:rPr>
              <a:t>-test</a:t>
            </a:r>
          </a:p>
          <a:p>
            <a:pPr algn="ctr"/>
            <a:r>
              <a:rPr lang="en-US" sz="2000" dirty="0" smtClean="0">
                <a:latin typeface="Optima"/>
                <a:cs typeface="Optima"/>
              </a:rPr>
              <a:t>ANOVA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1015" y="5476914"/>
            <a:ext cx="2263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Optima"/>
                <a:cs typeface="Optima"/>
              </a:rPr>
              <a:t>Chi squared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8"/>
            <a:ext cx="8229600" cy="1143000"/>
          </a:xfrm>
        </p:spPr>
        <p:txBody>
          <a:bodyPr/>
          <a:lstStyle/>
          <a:p>
            <a:r>
              <a:rPr lang="en-US" dirty="0" smtClean="0"/>
              <a:t>Which test?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for the best wand?</a:t>
            </a:r>
            <a:endParaRPr lang="en-US" dirty="0"/>
          </a:p>
        </p:txBody>
      </p:sp>
      <p:pic>
        <p:nvPicPr>
          <p:cNvPr id="5" name="Picture 4" descr="1.-The-Unicorn-in-Captivity_600_cloister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7" b="18097"/>
          <a:stretch/>
        </p:blipFill>
        <p:spPr>
          <a:xfrm>
            <a:off x="178544" y="3396691"/>
            <a:ext cx="3462124" cy="3140728"/>
          </a:xfrm>
          <a:prstGeom prst="rect">
            <a:avLst/>
          </a:prstGeom>
        </p:spPr>
      </p:pic>
      <p:pic>
        <p:nvPicPr>
          <p:cNvPr id="6" name="Picture 5" descr="eagle-saint_george_and_the_dragon_by_paolo_uccello_paris_01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/>
          <a:stretch/>
        </p:blipFill>
        <p:spPr>
          <a:xfrm>
            <a:off x="4829564" y="3406846"/>
            <a:ext cx="4092222" cy="313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Ollivander</a:t>
            </a:r>
            <a:r>
              <a:rPr lang="en-US" dirty="0" smtClean="0"/>
              <a:t> hypothesizes: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Unicorns evolved from non-magical ancestors more recently than dragons</a:t>
            </a:r>
          </a:p>
          <a:p>
            <a:r>
              <a:rPr lang="en-US" dirty="0" smtClean="0"/>
              <a:t>Therefore, it stands to reason that dragons would have had more time to accumulate beneficial magical mutations</a:t>
            </a:r>
          </a:p>
          <a:p>
            <a:r>
              <a:rPr lang="en-US" dirty="0" smtClean="0"/>
              <a:t>So, a wand made from dragon heart should be more powerful than a wand made from unicorn horn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Wingardium</a:t>
            </a:r>
            <a:r>
              <a:rPr lang="en-US" i="1" dirty="0" smtClean="0"/>
              <a:t> </a:t>
            </a:r>
            <a:r>
              <a:rPr lang="en-US" i="1" dirty="0" err="1" smtClean="0"/>
              <a:t>leviosa</a:t>
            </a:r>
            <a:r>
              <a:rPr lang="en-US" i="1" dirty="0" smtClean="0"/>
              <a:t>!</a:t>
            </a:r>
            <a:endParaRPr lang="en-US" i="1" dirty="0"/>
          </a:p>
        </p:txBody>
      </p:sp>
      <p:pic>
        <p:nvPicPr>
          <p:cNvPr id="5" name="Picture 4" descr="Sihir_Wingardium_Levio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87" y="1717524"/>
            <a:ext cx="4911920" cy="36708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6915" y="1481743"/>
            <a:ext cx="3547987" cy="4525963"/>
          </a:xfrm>
        </p:spPr>
        <p:txBody>
          <a:bodyPr/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unicorn</a:t>
            </a:r>
            <a:r>
              <a:rPr lang="en-US" dirty="0" smtClean="0"/>
              <a:t> = Feather levitation time with a unicorn wand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dragon</a:t>
            </a:r>
            <a:r>
              <a:rPr lang="en-US" dirty="0" smtClean="0"/>
              <a:t> = </a:t>
            </a:r>
            <a:r>
              <a:rPr lang="en-US" dirty="0"/>
              <a:t>Feather levitation time with a </a:t>
            </a:r>
            <a:r>
              <a:rPr lang="en-US" dirty="0" smtClean="0"/>
              <a:t>dragon wand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-harry-potter-34907553-1312-12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6158"/>
            <a:ext cx="1479850" cy="1441500"/>
          </a:xfrm>
          <a:prstGeom prst="rect">
            <a:avLst/>
          </a:prstGeom>
        </p:spPr>
      </p:pic>
      <p:pic>
        <p:nvPicPr>
          <p:cNvPr id="6" name="Picture 5" descr="Neville-third_yea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457200" y="5166422"/>
            <a:ext cx="1479294" cy="1477079"/>
          </a:xfrm>
          <a:prstGeom prst="rect">
            <a:avLst/>
          </a:prstGeom>
        </p:spPr>
      </p:pic>
      <p:pic>
        <p:nvPicPr>
          <p:cNvPr id="7" name="Picture 6" descr="321678783_Draco20_20HBP20black20suit_answer_1_xlarge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0"/>
          <a:stretch/>
        </p:blipFill>
        <p:spPr>
          <a:xfrm>
            <a:off x="457200" y="3385860"/>
            <a:ext cx="1524291" cy="14415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41725" y="2072243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8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8286" y="3822226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7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8286" y="5624627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5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pic>
        <p:nvPicPr>
          <p:cNvPr id="19" name="Picture 18" descr="HBP-Photoshoots-harry-potter-22934531-1400-186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6" b="35554"/>
          <a:stretch/>
        </p:blipFill>
        <p:spPr>
          <a:xfrm>
            <a:off x="4976766" y="1574451"/>
            <a:ext cx="1479850" cy="1443207"/>
          </a:xfrm>
          <a:prstGeom prst="rect">
            <a:avLst/>
          </a:prstGeom>
        </p:spPr>
      </p:pic>
      <p:pic>
        <p:nvPicPr>
          <p:cNvPr id="20" name="Picture 19" descr="Luna_Lovegood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6684"/>
          <a:stretch/>
        </p:blipFill>
        <p:spPr>
          <a:xfrm>
            <a:off x="4976765" y="3384154"/>
            <a:ext cx="1524291" cy="1443207"/>
          </a:xfrm>
          <a:prstGeom prst="rect">
            <a:avLst/>
          </a:prstGeom>
        </p:spPr>
      </p:pic>
      <p:pic>
        <p:nvPicPr>
          <p:cNvPr id="21" name="Picture 20" descr="Robert-Pattinson-as-Cedric-Diggory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/>
          <a:stretch/>
        </p:blipFill>
        <p:spPr>
          <a:xfrm>
            <a:off x="4976766" y="5166422"/>
            <a:ext cx="1524290" cy="14858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49844" y="2072243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9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49844" y="3822226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7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49844" y="5641579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8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Levitation time with unicorn wand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96111" y="5663726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7</a:t>
            </a:r>
            <a:endParaRPr lang="en-US" sz="2800" dirty="0">
              <a:latin typeface="Optima"/>
              <a:cs typeface="Optima"/>
            </a:endParaRPr>
          </a:p>
        </p:txBody>
      </p:sp>
      <p:pic>
        <p:nvPicPr>
          <p:cNvPr id="17" name="Picture 16" descr="321678783_Draco20_20HBP20black20suit_answer_1_xlarg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0"/>
          <a:stretch/>
        </p:blipFill>
        <p:spPr>
          <a:xfrm>
            <a:off x="3759200" y="4106610"/>
            <a:ext cx="1524291" cy="1441501"/>
          </a:xfrm>
          <a:prstGeom prst="rect">
            <a:avLst/>
          </a:prstGeom>
        </p:spPr>
      </p:pic>
      <p:pic>
        <p:nvPicPr>
          <p:cNvPr id="18" name="Picture 17" descr="Luna_Lovegoo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6684"/>
          <a:stretch/>
        </p:blipFill>
        <p:spPr>
          <a:xfrm>
            <a:off x="3759200" y="2663403"/>
            <a:ext cx="1524291" cy="1443207"/>
          </a:xfrm>
          <a:prstGeom prst="rect">
            <a:avLst/>
          </a:prstGeom>
        </p:spPr>
      </p:pic>
      <p:pic>
        <p:nvPicPr>
          <p:cNvPr id="19" name="Picture 18" descr="Robert-Pattinson-as-Cedric-Diggor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/>
          <a:stretch/>
        </p:blipFill>
        <p:spPr>
          <a:xfrm>
            <a:off x="5272908" y="4106610"/>
            <a:ext cx="1524290" cy="1485899"/>
          </a:xfrm>
          <a:prstGeom prst="rect">
            <a:avLst/>
          </a:prstGeom>
        </p:spPr>
      </p:pic>
      <p:pic>
        <p:nvPicPr>
          <p:cNvPr id="20" name="Picture 19" descr="hp-harry-potter-34907553-1312-127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91" y="2663403"/>
            <a:ext cx="1479850" cy="1441500"/>
          </a:xfrm>
          <a:prstGeom prst="rect">
            <a:avLst/>
          </a:prstGeom>
        </p:spPr>
      </p:pic>
      <p:pic>
        <p:nvPicPr>
          <p:cNvPr id="21" name="Picture 20" descr="HBP-Photoshoots-harry-potter-22934531-1400-186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6" b="35554"/>
          <a:stretch/>
        </p:blipFill>
        <p:spPr>
          <a:xfrm>
            <a:off x="6763341" y="4093179"/>
            <a:ext cx="1479850" cy="1443207"/>
          </a:xfrm>
          <a:prstGeom prst="rect">
            <a:avLst/>
          </a:prstGeom>
        </p:spPr>
      </p:pic>
      <p:pic>
        <p:nvPicPr>
          <p:cNvPr id="23" name="Picture 22" descr="Neville-third_year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800612" y="4071032"/>
            <a:ext cx="1479294" cy="14770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16595" y="5663726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9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41245" y="5631905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5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1837" y="912519"/>
            <a:ext cx="8334963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1335" y="6186946"/>
            <a:ext cx="446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Levitation time (in seconds)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-1797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a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7244"/>
          </a:xfrm>
        </p:spPr>
        <p:txBody>
          <a:bodyPr/>
          <a:lstStyle/>
          <a:p>
            <a:r>
              <a:rPr lang="en-US" dirty="0" smtClean="0"/>
              <a:t>The average score</a:t>
            </a:r>
            <a:endParaRPr lang="en-US" dirty="0"/>
          </a:p>
          <a:p>
            <a:r>
              <a:rPr lang="en-US" dirty="0" smtClean="0"/>
              <a:t>Toward the middle of a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57447" y="5663726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7</a:t>
            </a:r>
            <a:endParaRPr lang="en-US" sz="2800" dirty="0">
              <a:latin typeface="Optima"/>
              <a:cs typeface="Optima"/>
            </a:endParaRPr>
          </a:p>
        </p:txBody>
      </p:sp>
      <p:pic>
        <p:nvPicPr>
          <p:cNvPr id="17" name="Picture 16" descr="321678783_Draco20_20HBP20black20suit_answer_1_xlarg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0"/>
          <a:stretch/>
        </p:blipFill>
        <p:spPr>
          <a:xfrm>
            <a:off x="3420536" y="4106610"/>
            <a:ext cx="1524291" cy="1441501"/>
          </a:xfrm>
          <a:prstGeom prst="rect">
            <a:avLst/>
          </a:prstGeom>
        </p:spPr>
      </p:pic>
      <p:pic>
        <p:nvPicPr>
          <p:cNvPr id="18" name="Picture 17" descr="Luna_Lovegoo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6684"/>
          <a:stretch/>
        </p:blipFill>
        <p:spPr>
          <a:xfrm>
            <a:off x="3420536" y="2663403"/>
            <a:ext cx="1524291" cy="1443207"/>
          </a:xfrm>
          <a:prstGeom prst="rect">
            <a:avLst/>
          </a:prstGeom>
        </p:spPr>
      </p:pic>
      <p:pic>
        <p:nvPicPr>
          <p:cNvPr id="19" name="Picture 18" descr="Robert-Pattinson-as-Cedric-Diggor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/>
          <a:stretch/>
        </p:blipFill>
        <p:spPr>
          <a:xfrm>
            <a:off x="4934244" y="4106610"/>
            <a:ext cx="1524290" cy="1485899"/>
          </a:xfrm>
          <a:prstGeom prst="rect">
            <a:avLst/>
          </a:prstGeom>
        </p:spPr>
      </p:pic>
      <p:pic>
        <p:nvPicPr>
          <p:cNvPr id="20" name="Picture 19" descr="hp-harry-potter-34907553-1312-127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27" y="2663403"/>
            <a:ext cx="1479850" cy="1441500"/>
          </a:xfrm>
          <a:prstGeom prst="rect">
            <a:avLst/>
          </a:prstGeom>
        </p:spPr>
      </p:pic>
      <p:pic>
        <p:nvPicPr>
          <p:cNvPr id="21" name="Picture 20" descr="HBP-Photoshoots-harry-potter-22934531-1400-186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6" b="35554"/>
          <a:stretch/>
        </p:blipFill>
        <p:spPr>
          <a:xfrm>
            <a:off x="6424677" y="4093179"/>
            <a:ext cx="1479850" cy="1443207"/>
          </a:xfrm>
          <a:prstGeom prst="rect">
            <a:avLst/>
          </a:prstGeom>
        </p:spPr>
      </p:pic>
      <p:pic>
        <p:nvPicPr>
          <p:cNvPr id="23" name="Picture 22" descr="Neville-third_year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461948" y="4071032"/>
            <a:ext cx="1479294" cy="14770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977931" y="5663726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9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2581" y="5631905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5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1837" y="912519"/>
            <a:ext cx="8334963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1335" y="6186946"/>
            <a:ext cx="446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Levitation time (in seconds)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833" y="191744"/>
            <a:ext cx="49257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Optima"/>
                <a:cs typeface="Optima"/>
              </a:rPr>
              <a:t>M</a:t>
            </a:r>
            <a:r>
              <a:rPr lang="en-US" sz="2800" dirty="0" smtClean="0">
                <a:latin typeface="Optima"/>
                <a:cs typeface="Optima"/>
              </a:rPr>
              <a:t> = (5 + 7 + 7 + 8 + 8 + 9) / 6</a:t>
            </a:r>
          </a:p>
          <a:p>
            <a:r>
              <a:rPr lang="en-US" sz="2800" dirty="0" smtClean="0">
                <a:latin typeface="Optima"/>
                <a:cs typeface="Optima"/>
              </a:rPr>
              <a:t>= 7.33 </a:t>
            </a:r>
            <a:endParaRPr lang="en-US" sz="2800" i="1" dirty="0">
              <a:latin typeface="Optima"/>
              <a:cs typeface="Optim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" y="274638"/>
            <a:ext cx="9015984" cy="1143000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This workshop might be right for you if</a:t>
            </a:r>
            <a:r>
              <a:rPr lang="mr-IN" sz="3400" dirty="0" smtClean="0"/>
              <a:t>…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0"/>
            <a:ext cx="8595360" cy="4837176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don’t have much exposure to statistics.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need a refresher on basic concepts and tests.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want to learn the basics of different stats packages.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don’t have much experience with real data.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want to work on your scientific writing.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want to be a responsible producer of knowledge.</a:t>
            </a:r>
          </a:p>
        </p:txBody>
      </p:sp>
    </p:spTree>
    <p:extLst>
      <p:ext uri="{BB962C8B-B14F-4D97-AF65-F5344CB8AC3E}">
        <p14:creationId xmlns:p14="http://schemas.microsoft.com/office/powerpoint/2010/main" val="7345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0823" y="319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823" y="1357495"/>
            <a:ext cx="8229600" cy="1377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Tells you how “spread out” the scores are</a:t>
            </a:r>
          </a:p>
          <a:p>
            <a:r>
              <a:rPr lang="en-US" dirty="0" smtClean="0"/>
              <a:t>Normally, most scores fall within 1 SD of the mean</a:t>
            </a:r>
          </a:p>
        </p:txBody>
      </p:sp>
    </p:spTree>
    <p:extLst>
      <p:ext uri="{BB962C8B-B14F-4D97-AF65-F5344CB8AC3E}">
        <p14:creationId xmlns:p14="http://schemas.microsoft.com/office/powerpoint/2010/main" val="42162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321678783_Draco20_20HBP20black20suit_answer_1_xlarg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0"/>
          <a:stretch/>
        </p:blipFill>
        <p:spPr>
          <a:xfrm>
            <a:off x="3420536" y="4106610"/>
            <a:ext cx="1524291" cy="1441501"/>
          </a:xfrm>
          <a:prstGeom prst="rect">
            <a:avLst/>
          </a:prstGeom>
        </p:spPr>
      </p:pic>
      <p:pic>
        <p:nvPicPr>
          <p:cNvPr id="33" name="Picture 32" descr="Luna_Lovegoo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6684"/>
          <a:stretch/>
        </p:blipFill>
        <p:spPr>
          <a:xfrm>
            <a:off x="3420536" y="2663403"/>
            <a:ext cx="1524291" cy="1443207"/>
          </a:xfrm>
          <a:prstGeom prst="rect">
            <a:avLst/>
          </a:prstGeom>
        </p:spPr>
      </p:pic>
      <p:pic>
        <p:nvPicPr>
          <p:cNvPr id="34" name="Picture 33" descr="Robert-Pattinson-as-Cedric-Diggor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/>
          <a:stretch/>
        </p:blipFill>
        <p:spPr>
          <a:xfrm>
            <a:off x="4934244" y="4106610"/>
            <a:ext cx="1524290" cy="1485899"/>
          </a:xfrm>
          <a:prstGeom prst="rect">
            <a:avLst/>
          </a:prstGeom>
        </p:spPr>
      </p:pic>
      <p:pic>
        <p:nvPicPr>
          <p:cNvPr id="35" name="Picture 34" descr="hp-harry-potter-34907553-1312-127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27" y="2663403"/>
            <a:ext cx="1479850" cy="1441500"/>
          </a:xfrm>
          <a:prstGeom prst="rect">
            <a:avLst/>
          </a:prstGeom>
        </p:spPr>
      </p:pic>
      <p:pic>
        <p:nvPicPr>
          <p:cNvPr id="36" name="Picture 35" descr="HBP-Photoshoots-harry-potter-22934531-1400-186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6" b="35554"/>
          <a:stretch/>
        </p:blipFill>
        <p:spPr>
          <a:xfrm>
            <a:off x="6424677" y="4093179"/>
            <a:ext cx="1479850" cy="1443207"/>
          </a:xfrm>
          <a:prstGeom prst="rect">
            <a:avLst/>
          </a:prstGeom>
        </p:spPr>
      </p:pic>
      <p:pic>
        <p:nvPicPr>
          <p:cNvPr id="37" name="Picture 36" descr="Neville-third_year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461948" y="4071032"/>
            <a:ext cx="1479294" cy="14770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51837" y="912519"/>
            <a:ext cx="8334963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1335" y="6186946"/>
            <a:ext cx="446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Levitation time (in seconds)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833" y="191744"/>
            <a:ext cx="1781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Optima"/>
                <a:cs typeface="Optima"/>
              </a:rPr>
              <a:t>SD</a:t>
            </a:r>
            <a:r>
              <a:rPr lang="en-US" sz="2800" dirty="0" smtClean="0">
                <a:latin typeface="Optima"/>
                <a:cs typeface="Optima"/>
              </a:rPr>
              <a:t> = 1.37 </a:t>
            </a:r>
            <a:endParaRPr lang="en-US" sz="2800" i="1" dirty="0">
              <a:latin typeface="Optima"/>
              <a:cs typeface="Optima"/>
            </a:endParaRPr>
          </a:p>
        </p:txBody>
      </p:sp>
      <p:cxnSp>
        <p:nvCxnSpPr>
          <p:cNvPr id="3" name="Straight Connector 2"/>
          <p:cNvCxnSpPr>
            <a:endCxn id="6" idx="12"/>
          </p:cNvCxnSpPr>
          <p:nvPr/>
        </p:nvCxnSpPr>
        <p:spPr>
          <a:xfrm flipH="1" flipV="1">
            <a:off x="2967096" y="3768586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026385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57447" y="5663726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7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77931" y="5663726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9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02581" y="5631905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5</a:t>
            </a:r>
            <a:endParaRPr lang="en-US" sz="28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1130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3223" y="388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 smtClean="0"/>
              <a:t>Z Score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4361" y="1382188"/>
            <a:ext cx="8148461" cy="3659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SDs an individual is from the mean</a:t>
            </a:r>
          </a:p>
          <a:p>
            <a:endParaRPr lang="en-US" dirty="0"/>
          </a:p>
          <a:p>
            <a:r>
              <a:rPr lang="en-US" dirty="0" smtClean="0"/>
              <a:t>So, if z = -2 for Neville, then Neville is 2 SDs below the mean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79247"/>
              </p:ext>
            </p:extLst>
          </p:nvPr>
        </p:nvGraphicFramePr>
        <p:xfrm>
          <a:off x="5867399" y="3878477"/>
          <a:ext cx="3107267" cy="166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736600" imgH="393700" progId="Equation.3">
                  <p:embed/>
                </p:oleObj>
              </mc:Choice>
              <mc:Fallback>
                <p:oleObj name="Equation" r:id="rId3" imgW="73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399" y="3878477"/>
                        <a:ext cx="3107267" cy="16608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5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321678783_Draco20_20HBP20black20suit_answer_1_xlarge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0"/>
          <a:stretch/>
        </p:blipFill>
        <p:spPr>
          <a:xfrm>
            <a:off x="3420536" y="4106610"/>
            <a:ext cx="1524291" cy="1441501"/>
          </a:xfrm>
          <a:prstGeom prst="rect">
            <a:avLst/>
          </a:prstGeom>
        </p:spPr>
      </p:pic>
      <p:pic>
        <p:nvPicPr>
          <p:cNvPr id="33" name="Picture 32" descr="Luna_Lovegoo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6684"/>
          <a:stretch/>
        </p:blipFill>
        <p:spPr>
          <a:xfrm>
            <a:off x="3420536" y="2663403"/>
            <a:ext cx="1524291" cy="1443207"/>
          </a:xfrm>
          <a:prstGeom prst="rect">
            <a:avLst/>
          </a:prstGeom>
        </p:spPr>
      </p:pic>
      <p:pic>
        <p:nvPicPr>
          <p:cNvPr id="34" name="Picture 33" descr="Robert-Pattinson-as-Cedric-Diggory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/>
          <a:stretch/>
        </p:blipFill>
        <p:spPr>
          <a:xfrm>
            <a:off x="4934244" y="4106610"/>
            <a:ext cx="1524290" cy="1485899"/>
          </a:xfrm>
          <a:prstGeom prst="rect">
            <a:avLst/>
          </a:prstGeom>
        </p:spPr>
      </p:pic>
      <p:pic>
        <p:nvPicPr>
          <p:cNvPr id="35" name="Picture 34" descr="hp-harry-potter-34907553-1312-127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27" y="2663403"/>
            <a:ext cx="1479850" cy="1441500"/>
          </a:xfrm>
          <a:prstGeom prst="rect">
            <a:avLst/>
          </a:prstGeom>
        </p:spPr>
      </p:pic>
      <p:pic>
        <p:nvPicPr>
          <p:cNvPr id="36" name="Picture 35" descr="HBP-Photoshoots-harry-potter-22934531-1400-1868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6" b="35554"/>
          <a:stretch/>
        </p:blipFill>
        <p:spPr>
          <a:xfrm>
            <a:off x="6424677" y="4093179"/>
            <a:ext cx="1479850" cy="1443207"/>
          </a:xfrm>
          <a:prstGeom prst="rect">
            <a:avLst/>
          </a:prstGeom>
        </p:spPr>
      </p:pic>
      <p:pic>
        <p:nvPicPr>
          <p:cNvPr id="37" name="Picture 36" descr="Neville-third_year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461948" y="4071032"/>
            <a:ext cx="1479294" cy="14770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51837" y="912519"/>
            <a:ext cx="8334963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1335" y="6186946"/>
            <a:ext cx="446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Levitation time (in seconds)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3" name="Straight Connector 2"/>
          <p:cNvCxnSpPr>
            <a:endCxn id="6" idx="12"/>
          </p:cNvCxnSpPr>
          <p:nvPr/>
        </p:nvCxnSpPr>
        <p:spPr>
          <a:xfrm flipH="1" flipV="1">
            <a:off x="2967096" y="3768586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026385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57447" y="5663726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7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77931" y="5663726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9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02581" y="5631905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5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9836" y="1786300"/>
            <a:ext cx="3260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score </a:t>
            </a:r>
            <a:r>
              <a:rPr lang="en-US" sz="2800" dirty="0">
                <a:latin typeface="Optima"/>
                <a:cs typeface="Optima"/>
              </a:rPr>
              <a:t>= </a:t>
            </a:r>
            <a:r>
              <a:rPr lang="en-US" sz="2800" dirty="0" smtClean="0">
                <a:latin typeface="Optima"/>
                <a:cs typeface="Optima"/>
              </a:rPr>
              <a:t>9 sec.</a:t>
            </a:r>
          </a:p>
          <a:p>
            <a:endParaRPr lang="en-US" sz="2800" dirty="0" smtClean="0">
              <a:latin typeface="Optima"/>
              <a:cs typeface="Optima"/>
            </a:endParaRPr>
          </a:p>
          <a:p>
            <a:r>
              <a:rPr lang="en-US" sz="2800" i="1" dirty="0" smtClean="0">
                <a:latin typeface="Optima"/>
                <a:cs typeface="Optima"/>
              </a:rPr>
              <a:t>z</a:t>
            </a:r>
            <a:r>
              <a:rPr lang="en-US" sz="2800" dirty="0" smtClean="0">
                <a:latin typeface="Optima"/>
                <a:cs typeface="Optima"/>
              </a:rPr>
              <a:t> = ???</a:t>
            </a:r>
          </a:p>
          <a:p>
            <a:r>
              <a:rPr lang="en-US" sz="2800" dirty="0" smtClean="0">
                <a:latin typeface="Optima"/>
                <a:cs typeface="Optima"/>
              </a:rPr>
              <a:t>= 1.67/1.37 = 1.25  </a:t>
            </a:r>
            <a:endParaRPr lang="en-US" sz="2800" i="1" dirty="0" smtClean="0">
              <a:latin typeface="Optima"/>
              <a:cs typeface="Optima"/>
            </a:endParaRPr>
          </a:p>
        </p:txBody>
      </p:sp>
      <p:pic>
        <p:nvPicPr>
          <p:cNvPr id="20" name="Picture 19" descr="HBP-Photoshoots-harry-potter-22934531-1400-1868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6" b="35554"/>
          <a:stretch/>
        </p:blipFill>
        <p:spPr>
          <a:xfrm>
            <a:off x="262656" y="190976"/>
            <a:ext cx="1479850" cy="144320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471538" y="389299"/>
            <a:ext cx="17814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Optima"/>
                <a:cs typeface="Optima"/>
              </a:rPr>
              <a:t>M </a:t>
            </a:r>
            <a:r>
              <a:rPr lang="en-US" sz="2800" dirty="0" smtClean="0">
                <a:latin typeface="Optima"/>
                <a:cs typeface="Optima"/>
              </a:rPr>
              <a:t>= 7.33</a:t>
            </a:r>
            <a:endParaRPr lang="en-US" sz="2800" i="1" dirty="0" smtClean="0">
              <a:latin typeface="Optima"/>
              <a:cs typeface="Optima"/>
            </a:endParaRPr>
          </a:p>
          <a:p>
            <a:r>
              <a:rPr lang="en-US" sz="2800" i="1" dirty="0" smtClean="0">
                <a:latin typeface="Optima"/>
                <a:cs typeface="Optima"/>
              </a:rPr>
              <a:t>SD</a:t>
            </a:r>
            <a:r>
              <a:rPr lang="en-US" sz="2800" dirty="0" smtClean="0">
                <a:latin typeface="Optima"/>
                <a:cs typeface="Optima"/>
              </a:rPr>
              <a:t> = 1.37 </a:t>
            </a:r>
            <a:endParaRPr lang="en-US" sz="2800" i="1" dirty="0">
              <a:latin typeface="Optima"/>
              <a:cs typeface="Optima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059317"/>
              </p:ext>
            </p:extLst>
          </p:nvPr>
        </p:nvGraphicFramePr>
        <p:xfrm>
          <a:off x="6881434" y="1786300"/>
          <a:ext cx="2046186" cy="109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9" imgW="736600" imgH="393700" progId="Equation.3">
                  <p:embed/>
                </p:oleObj>
              </mc:Choice>
              <mc:Fallback>
                <p:oleObj name="Equation" r:id="rId9" imgW="73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81434" y="1786300"/>
                        <a:ext cx="2046186" cy="10936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2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Neville-third_yea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461948" y="4071032"/>
            <a:ext cx="1479294" cy="14770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51837" y="912519"/>
            <a:ext cx="8334963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1335" y="6186946"/>
            <a:ext cx="446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Levitation time (in seconds)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3" name="Straight Connector 2"/>
          <p:cNvCxnSpPr>
            <a:endCxn id="6" idx="12"/>
          </p:cNvCxnSpPr>
          <p:nvPr/>
        </p:nvCxnSpPr>
        <p:spPr>
          <a:xfrm flipH="1" flipV="1">
            <a:off x="2967096" y="3768586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026385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57447" y="5663726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7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77931" y="5663726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9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02581" y="5631905"/>
            <a:ext cx="38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5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30" name="Straight Connector 29"/>
          <p:cNvCxnSpPr>
            <a:endCxn id="6" idx="7"/>
          </p:cNvCxnSpPr>
          <p:nvPr/>
        </p:nvCxnSpPr>
        <p:spPr>
          <a:xfrm flipV="1">
            <a:off x="1866429" y="5247097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130578" y="5221816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80973" y="3979333"/>
            <a:ext cx="3034829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123003" y="3276547"/>
            <a:ext cx="90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68%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66429" y="5359399"/>
            <a:ext cx="5264149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123003" y="4808890"/>
            <a:ext cx="90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95%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9836" y="780883"/>
            <a:ext cx="3260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So, what fraction of people can levitate feathers longer than Neville? </a:t>
            </a:r>
          </a:p>
          <a:p>
            <a:endParaRPr lang="en-US" sz="2800" i="1" dirty="0">
              <a:latin typeface="Optima"/>
              <a:cs typeface="Optima"/>
            </a:endParaRPr>
          </a:p>
          <a:p>
            <a:r>
              <a:rPr lang="en-US" sz="2800" i="1" dirty="0">
                <a:latin typeface="Optima"/>
                <a:cs typeface="Optima"/>
              </a:rPr>
              <a:t>z</a:t>
            </a:r>
            <a:r>
              <a:rPr lang="en-US" sz="2800" dirty="0">
                <a:latin typeface="Optima"/>
                <a:cs typeface="Optima"/>
              </a:rPr>
              <a:t> = -</a:t>
            </a:r>
            <a:r>
              <a:rPr lang="en-US" sz="2800" dirty="0" smtClean="0">
                <a:latin typeface="Optima"/>
                <a:cs typeface="Optima"/>
              </a:rPr>
              <a:t>2</a:t>
            </a:r>
            <a:endParaRPr lang="en-US" sz="28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1856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Usually, when we do experiments, we’re not interested in individuals</a:t>
            </a:r>
          </a:p>
          <a:p>
            <a:endParaRPr lang="en-US" dirty="0"/>
          </a:p>
          <a:p>
            <a:r>
              <a:rPr lang="en-US" dirty="0" smtClean="0"/>
              <a:t>Instead, we’re interested in the differences between different </a:t>
            </a:r>
            <a:r>
              <a:rPr lang="en-US" i="1" dirty="0" smtClean="0"/>
              <a:t>groups </a:t>
            </a:r>
            <a:r>
              <a:rPr lang="en-US" dirty="0" smtClean="0"/>
              <a:t>or </a:t>
            </a:r>
            <a:r>
              <a:rPr lang="en-US" i="1" dirty="0" smtClean="0"/>
              <a:t>conditions</a:t>
            </a:r>
          </a:p>
          <a:p>
            <a:endParaRPr lang="en-US" dirty="0" smtClean="0"/>
          </a:p>
          <a:p>
            <a:r>
              <a:rPr lang="en-US" dirty="0" smtClean="0"/>
              <a:t>The way we look for these differences is by estimating what the </a:t>
            </a:r>
            <a:r>
              <a:rPr lang="en-US" i="1" dirty="0" smtClean="0"/>
              <a:t>population </a:t>
            </a:r>
            <a:r>
              <a:rPr lang="en-US" dirty="0" smtClean="0"/>
              <a:t>mean (</a:t>
            </a:r>
            <a:r>
              <a:rPr lang="en-US" dirty="0" err="1" smtClean="0">
                <a:latin typeface="Times New Roman"/>
                <a:ea typeface="Lucida Grande"/>
                <a:cs typeface="Times New Roman"/>
              </a:rPr>
              <a:t>μ</a:t>
            </a:r>
            <a:r>
              <a:rPr lang="en-US" dirty="0" smtClean="0"/>
              <a:t>) is for each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 is </a:t>
            </a:r>
            <a:r>
              <a:rPr lang="en-US" dirty="0"/>
              <a:t>manipulated so that </a:t>
            </a:r>
            <a:r>
              <a:rPr lang="en-US" i="1" dirty="0"/>
              <a:t>each person</a:t>
            </a:r>
            <a:r>
              <a:rPr lang="en-US" dirty="0"/>
              <a:t> is in </a:t>
            </a:r>
            <a:r>
              <a:rPr lang="en-US" i="1" dirty="0"/>
              <a:t>every condition</a:t>
            </a:r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IV is </a:t>
            </a:r>
            <a:r>
              <a:rPr lang="en-US" dirty="0"/>
              <a:t>manipulated so that </a:t>
            </a:r>
            <a:r>
              <a:rPr lang="en-US" i="1" dirty="0"/>
              <a:t>different people</a:t>
            </a:r>
            <a:r>
              <a:rPr lang="en-US" dirty="0"/>
              <a:t> are in </a:t>
            </a:r>
            <a:r>
              <a:rPr lang="en-US" i="1" dirty="0"/>
              <a:t>different conditions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7388"/>
            <a:ext cx="8229600" cy="1143000"/>
          </a:xfrm>
        </p:spPr>
        <p:txBody>
          <a:bodyPr/>
          <a:lstStyle/>
          <a:p>
            <a:r>
              <a:rPr lang="en-US" dirty="0" smtClean="0"/>
              <a:t>Between-subjects experiment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651" y="234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 smtClean="0"/>
              <a:t>Within-subjects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-harry-potter-34907553-1312-12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6158"/>
            <a:ext cx="1479850" cy="1441500"/>
          </a:xfrm>
          <a:prstGeom prst="rect">
            <a:avLst/>
          </a:prstGeom>
        </p:spPr>
      </p:pic>
      <p:pic>
        <p:nvPicPr>
          <p:cNvPr id="5" name="Picture 4" descr="HBP-Photoshoots-harry-potter-22934531-1400-186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6" b="35554"/>
          <a:stretch/>
        </p:blipFill>
        <p:spPr>
          <a:xfrm>
            <a:off x="4976766" y="1574451"/>
            <a:ext cx="1479850" cy="1443207"/>
          </a:xfrm>
          <a:prstGeom prst="rect">
            <a:avLst/>
          </a:prstGeom>
        </p:spPr>
      </p:pic>
      <p:pic>
        <p:nvPicPr>
          <p:cNvPr id="6" name="Picture 5" descr="Neville-third_yea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457200" y="5166422"/>
            <a:ext cx="1479294" cy="1477079"/>
          </a:xfrm>
          <a:prstGeom prst="rect">
            <a:avLst/>
          </a:prstGeom>
        </p:spPr>
      </p:pic>
      <p:pic>
        <p:nvPicPr>
          <p:cNvPr id="7" name="Picture 6" descr="321678783_Draco20_20HBP20black20suit_answer_1_xlarge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0"/>
          <a:stretch/>
        </p:blipFill>
        <p:spPr>
          <a:xfrm>
            <a:off x="457200" y="3385860"/>
            <a:ext cx="1524291" cy="1441501"/>
          </a:xfrm>
          <a:prstGeom prst="rect">
            <a:avLst/>
          </a:prstGeom>
        </p:spPr>
      </p:pic>
      <p:pic>
        <p:nvPicPr>
          <p:cNvPr id="8" name="Picture 7" descr="Luna_Lovegood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6684"/>
          <a:stretch/>
        </p:blipFill>
        <p:spPr>
          <a:xfrm>
            <a:off x="4976765" y="3384154"/>
            <a:ext cx="1524291" cy="1443207"/>
          </a:xfrm>
          <a:prstGeom prst="rect">
            <a:avLst/>
          </a:prstGeom>
        </p:spPr>
      </p:pic>
      <p:pic>
        <p:nvPicPr>
          <p:cNvPr id="9" name="Picture 8" descr="Robert-Pattinson-as-Cedric-Diggory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/>
          <a:stretch/>
        </p:blipFill>
        <p:spPr>
          <a:xfrm>
            <a:off x="4976766" y="5166422"/>
            <a:ext cx="1524290" cy="14858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20210" y="581696"/>
            <a:ext cx="2559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Unicorn Group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42339" y="581696"/>
            <a:ext cx="2435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Dragon Group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1725" y="2072243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8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8286" y="3822226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7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8286" y="5624627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5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5788" y="2073341"/>
            <a:ext cx="192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13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49844" y="3822226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8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9844" y="5641579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9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7986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-harry-potter-34907553-1312-12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6158"/>
            <a:ext cx="1479850" cy="1441500"/>
          </a:xfrm>
          <a:prstGeom prst="rect">
            <a:avLst/>
          </a:prstGeom>
        </p:spPr>
      </p:pic>
      <p:pic>
        <p:nvPicPr>
          <p:cNvPr id="6" name="Picture 5" descr="Neville-third_yea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457200" y="5166422"/>
            <a:ext cx="1479294" cy="1477079"/>
          </a:xfrm>
          <a:prstGeom prst="rect">
            <a:avLst/>
          </a:prstGeom>
        </p:spPr>
      </p:pic>
      <p:pic>
        <p:nvPicPr>
          <p:cNvPr id="7" name="Picture 6" descr="321678783_Draco20_20HBP20black20suit_answer_1_xlarge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0"/>
          <a:stretch/>
        </p:blipFill>
        <p:spPr>
          <a:xfrm>
            <a:off x="457200" y="3385860"/>
            <a:ext cx="1524291" cy="14415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1363" y="581696"/>
            <a:ext cx="17218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Unicorn</a:t>
            </a:r>
          </a:p>
          <a:p>
            <a:r>
              <a:rPr lang="en-US" sz="2800" dirty="0" smtClean="0">
                <a:latin typeface="Optima"/>
                <a:cs typeface="Optima"/>
              </a:rPr>
              <a:t>Condition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391" y="581696"/>
            <a:ext cx="17218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Dragon</a:t>
            </a:r>
          </a:p>
          <a:p>
            <a:r>
              <a:rPr lang="en-US" sz="2800" dirty="0" smtClean="0">
                <a:latin typeface="Optima"/>
                <a:cs typeface="Optima"/>
              </a:rPr>
              <a:t>Condition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1725" y="2072243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8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8286" y="3822226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7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8286" y="5624627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5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391" y="2073341"/>
            <a:ext cx="192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10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6447" y="3822226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6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6447" y="5641579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6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8895" y="581696"/>
            <a:ext cx="1800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Difference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8895" y="2073341"/>
            <a:ext cx="1939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+2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22951" y="3822226"/>
            <a:ext cx="1701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-1 second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22951" y="5641579"/>
            <a:ext cx="1799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+1 second</a:t>
            </a:r>
            <a:endParaRPr lang="en-US" sz="28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8865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is your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if some people happen to better at levitating feathers than others?</a:t>
            </a:r>
          </a:p>
          <a:p>
            <a:pPr lvl="1"/>
            <a:r>
              <a:rPr lang="en-US" dirty="0" smtClean="0"/>
              <a:t>Random </a:t>
            </a:r>
            <a:r>
              <a:rPr lang="en-US" i="1" dirty="0" smtClean="0"/>
              <a:t>assignment </a:t>
            </a:r>
            <a:r>
              <a:rPr lang="en-US" dirty="0" smtClean="0"/>
              <a:t>to experimental condition: Allows </a:t>
            </a:r>
            <a:r>
              <a:rPr lang="en-US" i="1" dirty="0" smtClean="0"/>
              <a:t>causal claims.</a:t>
            </a:r>
          </a:p>
          <a:p>
            <a:pPr lvl="1"/>
            <a:endParaRPr lang="en-US" dirty="0"/>
          </a:p>
          <a:p>
            <a:r>
              <a:rPr lang="en-US" dirty="0" smtClean="0"/>
              <a:t>What if part of the population is different from other parts?</a:t>
            </a:r>
            <a:endParaRPr lang="en-US" dirty="0"/>
          </a:p>
          <a:p>
            <a:pPr lvl="1"/>
            <a:r>
              <a:rPr lang="en-US" dirty="0"/>
              <a:t>Random </a:t>
            </a:r>
            <a:r>
              <a:rPr lang="en-US" i="1" dirty="0" smtClean="0"/>
              <a:t>sampling </a:t>
            </a:r>
            <a:r>
              <a:rPr lang="en-US" dirty="0" smtClean="0"/>
              <a:t>from target population: </a:t>
            </a:r>
            <a:r>
              <a:rPr lang="en-US" dirty="0"/>
              <a:t>Allows </a:t>
            </a:r>
            <a:r>
              <a:rPr lang="en-US" i="1" dirty="0" smtClean="0"/>
              <a:t>generalization</a:t>
            </a:r>
            <a:r>
              <a:rPr lang="en-US" dirty="0" smtClean="0"/>
              <a:t> from sample to population.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" y="274638"/>
            <a:ext cx="8918448" cy="1143000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This workshop might </a:t>
            </a:r>
            <a:r>
              <a:rPr lang="en-US" sz="3400" smtClean="0"/>
              <a:t>be NOT right </a:t>
            </a:r>
            <a:r>
              <a:rPr lang="en-US" sz="3400" dirty="0" smtClean="0"/>
              <a:t>for you if</a:t>
            </a:r>
            <a:r>
              <a:rPr lang="mr-IN" sz="3400" dirty="0" smtClean="0"/>
              <a:t>…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0"/>
            <a:ext cx="8595360" cy="4837176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are already a stats wizard.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want to learn fancy statistical techniques.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want to learn stats packages in depth.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are a pro with real data (or you dislike reality).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don’t want to do any writing.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600" dirty="0" smtClean="0"/>
              <a:t>…</a:t>
            </a:r>
            <a:r>
              <a:rPr lang="en-US" sz="2600" dirty="0" smtClean="0"/>
              <a:t>you aspire to be an unscrupulous scientist.</a:t>
            </a:r>
          </a:p>
        </p:txBody>
      </p:sp>
    </p:spTree>
    <p:extLst>
      <p:ext uri="{BB962C8B-B14F-4D97-AF65-F5344CB8AC3E}">
        <p14:creationId xmlns:p14="http://schemas.microsoft.com/office/powerpoint/2010/main" val="32487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and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 is to estimate </a:t>
            </a:r>
            <a:r>
              <a:rPr lang="en-US" i="1" dirty="0" smtClean="0"/>
              <a:t>population</a:t>
            </a:r>
            <a:r>
              <a:rPr lang="en-US" dirty="0" smtClean="0"/>
              <a:t> </a:t>
            </a:r>
            <a:r>
              <a:rPr lang="en-US" dirty="0"/>
              <a:t>mean (</a:t>
            </a:r>
            <a:r>
              <a:rPr lang="en-US" dirty="0" err="1">
                <a:latin typeface="Times New Roman"/>
                <a:ea typeface="Lucida Grande"/>
                <a:cs typeface="Times New Roman"/>
              </a:rPr>
              <a:t>μ</a:t>
            </a:r>
            <a:r>
              <a:rPr lang="en-US" dirty="0"/>
              <a:t>) in </a:t>
            </a:r>
            <a:r>
              <a:rPr lang="en-US" dirty="0" smtClean="0"/>
              <a:t>each condition.</a:t>
            </a:r>
          </a:p>
          <a:p>
            <a:r>
              <a:rPr lang="en-US" dirty="0" smtClean="0"/>
              <a:t>We almost never know the true population mean (if we did, we wouldn’t need to do an experiment!)</a:t>
            </a:r>
            <a:endParaRPr lang="en-US" dirty="0"/>
          </a:p>
          <a:p>
            <a:r>
              <a:rPr lang="en-US" dirty="0" smtClean="0"/>
              <a:t>Instead, we use samples to </a:t>
            </a:r>
            <a:r>
              <a:rPr lang="en-US" i="1" dirty="0" smtClean="0"/>
              <a:t>guess</a:t>
            </a:r>
            <a:r>
              <a:rPr lang="en-US" dirty="0" smtClean="0"/>
              <a:t> what are likely values of the population mean.</a:t>
            </a:r>
          </a:p>
          <a:p>
            <a:r>
              <a:rPr lang="en-US" dirty="0" smtClean="0"/>
              <a:t>Figuring out what guesses are plausible and which are not plausible is the fundamental problem of statistics.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4585" y="4597716"/>
            <a:ext cx="1007326" cy="95336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74585" y="3644349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2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69040" y="2690982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3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74585" y="1737615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4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69040" y="784248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5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81911" y="4597130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6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6366" y="3643763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7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71328" y="2690396"/>
            <a:ext cx="1007326" cy="9533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8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7259" y="4597716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9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67259" y="3644349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10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7259" y="2690982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11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83692" y="4597716"/>
            <a:ext cx="1007326" cy="9533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12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59933" y="4583019"/>
            <a:ext cx="1007326" cy="953367"/>
          </a:xfrm>
          <a:prstGeom prst="rect">
            <a:avLst/>
          </a:prstGeom>
          <a:solidFill>
            <a:srgbClr val="D996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14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91018" y="4604185"/>
            <a:ext cx="1007326" cy="9533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13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51635" y="4583019"/>
            <a:ext cx="1007326" cy="9533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15</a:t>
            </a:r>
            <a:endParaRPr lang="en-US" sz="1400" dirty="0">
              <a:latin typeface="Optima"/>
              <a:cs typeface="Optim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57917" y="912519"/>
            <a:ext cx="5132916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1335" y="6186946"/>
            <a:ext cx="446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Levitation time (in seconds)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454888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-220366"/>
            <a:ext cx="8229600" cy="1143000"/>
          </a:xfrm>
        </p:spPr>
        <p:txBody>
          <a:bodyPr/>
          <a:lstStyle/>
          <a:p>
            <a:r>
              <a:rPr lang="en-US" dirty="0" smtClean="0"/>
              <a:t>The sampling distribution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357528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78049" y="5631905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/>
                <a:ea typeface="Lucida Grande"/>
                <a:cs typeface="Times New Roman"/>
              </a:rPr>
              <a:t>μ</a:t>
            </a:r>
            <a:endParaRPr lang="en-US" sz="3600" dirty="0"/>
          </a:p>
        </p:txBody>
      </p:sp>
      <p:sp>
        <p:nvSpPr>
          <p:cNvPr id="61" name="Rectangle 60"/>
          <p:cNvSpPr/>
          <p:nvPr/>
        </p:nvSpPr>
        <p:spPr>
          <a:xfrm>
            <a:off x="159836" y="1225383"/>
            <a:ext cx="29074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These aren’t individuals, these are </a:t>
            </a:r>
            <a:r>
              <a:rPr lang="en-US" sz="2800" i="1" dirty="0" smtClean="0">
                <a:latin typeface="Optima"/>
                <a:cs typeface="Optima"/>
              </a:rPr>
              <a:t>means</a:t>
            </a:r>
            <a:r>
              <a:rPr lang="en-US" sz="2800" dirty="0" smtClean="0">
                <a:latin typeface="Optima"/>
                <a:cs typeface="Optima"/>
              </a:rPr>
              <a:t> of samples!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188662" y="5211233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37978" y="5225930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3" grpId="0" animBg="1"/>
      <p:bldP spid="55" grpId="0" animBg="1"/>
      <p:bldP spid="57" grpId="0" animBg="1"/>
      <p:bldP spid="58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14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standard deviation of the sampling distribution is called the </a:t>
            </a:r>
            <a:r>
              <a:rPr lang="en-US" i="1" dirty="0" smtClean="0"/>
              <a:t>standard error </a:t>
            </a:r>
            <a:r>
              <a:rPr lang="en-US" dirty="0" smtClean="0"/>
              <a:t>(SE)</a:t>
            </a:r>
          </a:p>
          <a:p>
            <a:r>
              <a:rPr lang="en-US" dirty="0"/>
              <a:t>In other words, if we repeated our experiment over and over again, how much would the results vary</a:t>
            </a:r>
            <a:r>
              <a:rPr lang="en-US" dirty="0" smtClean="0"/>
              <a:t>?</a:t>
            </a:r>
            <a:endParaRPr lang="en-US" i="1" dirty="0"/>
          </a:p>
          <a:p>
            <a:r>
              <a:rPr lang="en-US" dirty="0" smtClean="0"/>
              <a:t>We can estimate SE from just </a:t>
            </a:r>
            <a:r>
              <a:rPr lang="en-US" i="1" dirty="0" smtClean="0"/>
              <a:t>one</a:t>
            </a:r>
            <a:r>
              <a:rPr lang="en-US" dirty="0" smtClean="0"/>
              <a:t> sample!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our study, SE = 1.37/</a:t>
            </a:r>
            <a:r>
              <a:rPr lang="en-US" dirty="0" err="1" smtClean="0"/>
              <a:t>sqrt</a:t>
            </a:r>
            <a:r>
              <a:rPr lang="en-US" dirty="0" smtClean="0"/>
              <a:t>(6) = 0.5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89942"/>
              </p:ext>
            </p:extLst>
          </p:nvPr>
        </p:nvGraphicFramePr>
        <p:xfrm>
          <a:off x="1898650" y="4449227"/>
          <a:ext cx="520982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3" imgW="901700" imgH="228600" progId="Equation.3">
                  <p:embed/>
                </p:oleObj>
              </mc:Choice>
              <mc:Fallback>
                <p:oleObj name="Equation" r:id="rId3" imgW="901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8650" y="4449227"/>
                        <a:ext cx="5209822" cy="132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7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4585" y="4597716"/>
            <a:ext cx="1007326" cy="95336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74585" y="3644349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2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69040" y="2690982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3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74585" y="1737615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4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69040" y="784248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5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81911" y="4597130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6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6366" y="3643763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7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71328" y="2690396"/>
            <a:ext cx="1007326" cy="9533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8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7259" y="4597716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9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67259" y="3644349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10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7259" y="2690982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11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83692" y="4597716"/>
            <a:ext cx="1007326" cy="9533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12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59933" y="4583019"/>
            <a:ext cx="1007326" cy="953367"/>
          </a:xfrm>
          <a:prstGeom prst="rect">
            <a:avLst/>
          </a:prstGeom>
          <a:solidFill>
            <a:srgbClr val="D996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14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91018" y="4604185"/>
            <a:ext cx="1007326" cy="9533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13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51635" y="4583019"/>
            <a:ext cx="1007326" cy="9533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15</a:t>
            </a:r>
            <a:endParaRPr lang="en-US" sz="1400" dirty="0">
              <a:latin typeface="Optima"/>
              <a:cs typeface="Optim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57917" y="912519"/>
            <a:ext cx="5132916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1335" y="6186946"/>
            <a:ext cx="446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Levitation time (in seconds)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454888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7528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78049" y="5473160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/>
                <a:ea typeface="Lucida Grande"/>
                <a:cs typeface="Times New Roman"/>
              </a:rPr>
              <a:t>μ</a:t>
            </a:r>
            <a:endParaRPr lang="en-US" sz="36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188662" y="5211233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37978" y="5225930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64553" y="5621322"/>
            <a:ext cx="5442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μ - 1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5916555" y="5645935"/>
            <a:ext cx="5886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μ + 1</a:t>
            </a:r>
            <a:endParaRPr lang="en-US" sz="1500" dirty="0"/>
          </a:p>
        </p:txBody>
      </p:sp>
      <p:sp>
        <p:nvSpPr>
          <p:cNvPr id="33" name="Rectangle 32"/>
          <p:cNvSpPr/>
          <p:nvPr/>
        </p:nvSpPr>
        <p:spPr>
          <a:xfrm>
            <a:off x="5112699" y="5645935"/>
            <a:ext cx="6367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μ + .5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3352168" y="5636752"/>
            <a:ext cx="5923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μ - .5</a:t>
            </a:r>
            <a:endParaRPr lang="en-US" sz="1500" dirty="0"/>
          </a:p>
        </p:txBody>
      </p:sp>
      <p:sp>
        <p:nvSpPr>
          <p:cNvPr id="35" name="Rectangle 34"/>
          <p:cNvSpPr/>
          <p:nvPr/>
        </p:nvSpPr>
        <p:spPr>
          <a:xfrm>
            <a:off x="159836" y="966254"/>
            <a:ext cx="29074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95% of studies have means within 1 second (either way) of the true mean</a:t>
            </a:r>
            <a:endParaRPr lang="en-US" sz="28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26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Ollivander’s</a:t>
            </a:r>
            <a:r>
              <a:rPr lang="en-US" dirty="0" smtClean="0"/>
              <a:t>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813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 err="1" smtClean="0"/>
              <a:t>Ollivander</a:t>
            </a:r>
            <a:r>
              <a:rPr lang="en-US" dirty="0" smtClean="0"/>
              <a:t> commissioned a survey of all the wizards in the land, and he knows that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dragon</a:t>
            </a:r>
            <a:r>
              <a:rPr lang="en-US" dirty="0" smtClean="0"/>
              <a:t> is exactly 6 seconds on average in the population</a:t>
            </a:r>
          </a:p>
          <a:p>
            <a:endParaRPr lang="en-US" dirty="0"/>
          </a:p>
          <a:p>
            <a:r>
              <a:rPr lang="en-US" dirty="0" smtClean="0"/>
              <a:t>Now, </a:t>
            </a:r>
            <a:r>
              <a:rPr lang="en-US" dirty="0" err="1" smtClean="0"/>
              <a:t>Ollivander</a:t>
            </a:r>
            <a:r>
              <a:rPr lang="en-US" dirty="0" smtClean="0"/>
              <a:t> just wants to know whether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unicorn</a:t>
            </a:r>
            <a:r>
              <a:rPr lang="en-US" dirty="0" smtClean="0"/>
              <a:t> is different from 6 seconds</a:t>
            </a:r>
          </a:p>
        </p:txBody>
      </p:sp>
    </p:spTree>
    <p:extLst>
      <p:ext uri="{BB962C8B-B14F-4D97-AF65-F5344CB8AC3E}">
        <p14:creationId xmlns:p14="http://schemas.microsoft.com/office/powerpoint/2010/main" val="24134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Null hypothesis significance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Answers the question: If we were wrong (i.e., there is no difference), how likely would our results be?</a:t>
            </a:r>
          </a:p>
          <a:p>
            <a:endParaRPr lang="en-US" dirty="0"/>
          </a:p>
          <a:p>
            <a:r>
              <a:rPr lang="en-US" dirty="0" smtClean="0"/>
              <a:t>If not very likely, then there probably </a:t>
            </a:r>
            <a:r>
              <a:rPr lang="en-US" i="1" dirty="0" smtClean="0"/>
              <a:t>is</a:t>
            </a:r>
            <a:r>
              <a:rPr lang="en-US" dirty="0" smtClean="0"/>
              <a:t> a difference.</a:t>
            </a:r>
          </a:p>
          <a:p>
            <a:endParaRPr lang="en-US" dirty="0"/>
          </a:p>
          <a:p>
            <a:r>
              <a:rPr lang="en-US" dirty="0" smtClean="0"/>
              <a:t>So, how likely would our study results be if the true population mean were 6?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4585" y="4597716"/>
            <a:ext cx="1007326" cy="95336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74585" y="3644349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2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69040" y="2690982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3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74585" y="1737615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4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69040" y="784248"/>
            <a:ext cx="1007326" cy="95336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5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81911" y="4597130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6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6366" y="3643763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7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71328" y="2690396"/>
            <a:ext cx="1007326" cy="9533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8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7259" y="4597716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9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67259" y="3644349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10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7259" y="2690982"/>
            <a:ext cx="1007326" cy="95336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11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83692" y="4597716"/>
            <a:ext cx="1007326" cy="9533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12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59933" y="4583019"/>
            <a:ext cx="1007326" cy="953367"/>
          </a:xfrm>
          <a:prstGeom prst="rect">
            <a:avLst/>
          </a:prstGeom>
          <a:solidFill>
            <a:srgbClr val="D996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14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91018" y="4604185"/>
            <a:ext cx="1007326" cy="9533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13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51635" y="4583019"/>
            <a:ext cx="1007326" cy="9533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tima"/>
                <a:cs typeface="Optima"/>
              </a:rPr>
              <a:t>Study 15</a:t>
            </a:r>
            <a:endParaRPr lang="en-US" sz="1400" dirty="0">
              <a:latin typeface="Optima"/>
              <a:cs typeface="Optim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57917" y="912519"/>
            <a:ext cx="5132916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1335" y="6186946"/>
            <a:ext cx="446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Levitation time (in seconds)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454888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7528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78049" y="547316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/>
                <a:ea typeface="Lucida Grande"/>
                <a:cs typeface="Times New Roman"/>
              </a:rPr>
              <a:t>6</a:t>
            </a:r>
            <a:endParaRPr lang="en-US" sz="36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188662" y="5211233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37978" y="5225930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64553" y="5621322"/>
            <a:ext cx="5442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6 - 1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5916555" y="5645935"/>
            <a:ext cx="5886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6 + 1</a:t>
            </a:r>
            <a:endParaRPr lang="en-US" sz="1500" dirty="0"/>
          </a:p>
        </p:txBody>
      </p:sp>
      <p:sp>
        <p:nvSpPr>
          <p:cNvPr id="33" name="Rectangle 32"/>
          <p:cNvSpPr/>
          <p:nvPr/>
        </p:nvSpPr>
        <p:spPr>
          <a:xfrm>
            <a:off x="5112699" y="5645935"/>
            <a:ext cx="6367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6 + .5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3352168" y="5636752"/>
            <a:ext cx="5923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6 - .5</a:t>
            </a:r>
            <a:endParaRPr lang="en-US" sz="1500" dirty="0"/>
          </a:p>
        </p:txBody>
      </p:sp>
      <p:sp>
        <p:nvSpPr>
          <p:cNvPr id="35" name="Rectangle 34"/>
          <p:cNvSpPr/>
          <p:nvPr/>
        </p:nvSpPr>
        <p:spPr>
          <a:xfrm>
            <a:off x="159836" y="520809"/>
            <a:ext cx="2907423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So, if the mean were really 6, what’s the z-score of our </a:t>
            </a:r>
            <a:r>
              <a:rPr lang="en-US" sz="2800" i="1" dirty="0" smtClean="0">
                <a:latin typeface="Optima"/>
                <a:cs typeface="Optima"/>
              </a:rPr>
              <a:t>study</a:t>
            </a:r>
            <a:r>
              <a:rPr lang="en-US" sz="2800" dirty="0" smtClean="0">
                <a:latin typeface="Optima"/>
                <a:cs typeface="Optima"/>
              </a:rPr>
              <a:t>?</a:t>
            </a:r>
          </a:p>
          <a:p>
            <a:endParaRPr lang="en-US" dirty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(*By the way, this is what a </a:t>
            </a:r>
            <a:r>
              <a:rPr lang="en-US" i="1" dirty="0" smtClean="0">
                <a:latin typeface="Optima"/>
                <a:cs typeface="Optima"/>
              </a:rPr>
              <a:t>t</a:t>
            </a:r>
            <a:r>
              <a:rPr lang="en-US" dirty="0" smtClean="0">
                <a:latin typeface="Optima"/>
                <a:cs typeface="Optima"/>
              </a:rPr>
              <a:t> statistic is!)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16555" y="486308"/>
            <a:ext cx="17526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Optima"/>
                <a:cs typeface="Optima"/>
              </a:rPr>
              <a:t>M </a:t>
            </a:r>
            <a:r>
              <a:rPr lang="en-US" sz="2800" dirty="0" smtClean="0">
                <a:latin typeface="Optima"/>
                <a:cs typeface="Optima"/>
              </a:rPr>
              <a:t>= 7.33</a:t>
            </a:r>
          </a:p>
          <a:p>
            <a:r>
              <a:rPr lang="en-US" sz="2800" i="1" dirty="0" smtClean="0">
                <a:latin typeface="Optima"/>
                <a:cs typeface="Optima"/>
              </a:rPr>
              <a:t>SE</a:t>
            </a:r>
            <a:r>
              <a:rPr lang="en-US" sz="2800" dirty="0" smtClean="0">
                <a:latin typeface="Optima"/>
                <a:cs typeface="Optima"/>
              </a:rPr>
              <a:t> = 0.50</a:t>
            </a:r>
            <a:endParaRPr lang="en-US" sz="2800" i="1" dirty="0" smtClean="0">
              <a:latin typeface="Optima"/>
              <a:cs typeface="Optima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71538" y="1428750"/>
            <a:ext cx="33658" cy="4107636"/>
          </a:xfrm>
          <a:prstGeom prst="straightConnector1">
            <a:avLst/>
          </a:prstGeom>
          <a:ln w="635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6 isn’t a very likely value of the population </a:t>
            </a:r>
            <a:r>
              <a:rPr lang="en-US" dirty="0"/>
              <a:t>mean for </a:t>
            </a:r>
            <a:r>
              <a:rPr lang="en-US" dirty="0" err="1"/>
              <a:t>T</a:t>
            </a:r>
            <a:r>
              <a:rPr lang="en-US" baseline="-25000" dirty="0" err="1"/>
              <a:t>unicorn</a:t>
            </a:r>
            <a:r>
              <a:rPr lang="en-US" dirty="0" smtClean="0"/>
              <a:t>, since fewer than 5% of studies would have a sample mean of 7.33</a:t>
            </a:r>
          </a:p>
          <a:p>
            <a:endParaRPr lang="en-US" dirty="0"/>
          </a:p>
          <a:p>
            <a:r>
              <a:rPr lang="en-US" dirty="0" smtClean="0"/>
              <a:t>But what </a:t>
            </a:r>
            <a:r>
              <a:rPr lang="en-US" i="1" dirty="0" smtClean="0"/>
              <a:t>are</a:t>
            </a:r>
            <a:r>
              <a:rPr lang="en-US" dirty="0" smtClean="0"/>
              <a:t> the plausible values of the population mean for </a:t>
            </a:r>
            <a:r>
              <a:rPr lang="en-US" dirty="0" err="1"/>
              <a:t>T</a:t>
            </a:r>
            <a:r>
              <a:rPr lang="en-US" baseline="-25000" dirty="0" err="1"/>
              <a:t>unicorn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95% 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611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we repeated our study many times and the population mean equaled our sample mean, then about 95% of the repetitions would fall within the 95% confidence interval (CI).</a:t>
            </a:r>
          </a:p>
          <a:p>
            <a:r>
              <a:rPr lang="en-US" dirty="0" smtClean="0"/>
              <a:t>Guesses for the population mean are considered plausible if they fall within the 95% CI.</a:t>
            </a:r>
          </a:p>
          <a:p>
            <a:endParaRPr lang="en-US" dirty="0"/>
          </a:p>
          <a:p>
            <a:r>
              <a:rPr lang="en-US" i="1" dirty="0" smtClean="0"/>
              <a:t>M ±</a:t>
            </a:r>
            <a:r>
              <a:rPr lang="en-US" dirty="0" smtClean="0"/>
              <a:t> 2 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56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57917" y="912519"/>
            <a:ext cx="5132916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1335" y="6186946"/>
            <a:ext cx="446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Levitation time (in seconds)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454888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7528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55806" y="5473160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/>
                <a:ea typeface="Lucida Grande"/>
                <a:cs typeface="Times New Roman"/>
              </a:rPr>
              <a:t>7.33</a:t>
            </a:r>
            <a:endParaRPr lang="en-US" sz="36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188662" y="5211233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37978" y="5225930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64553" y="5621322"/>
            <a:ext cx="5212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6.33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5916555" y="5645935"/>
            <a:ext cx="5212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8.33</a:t>
            </a:r>
            <a:endParaRPr lang="en-US" sz="1500" dirty="0"/>
          </a:p>
        </p:txBody>
      </p:sp>
      <p:sp>
        <p:nvSpPr>
          <p:cNvPr id="33" name="Rectangle 32"/>
          <p:cNvSpPr/>
          <p:nvPr/>
        </p:nvSpPr>
        <p:spPr>
          <a:xfrm>
            <a:off x="5112699" y="5645935"/>
            <a:ext cx="5212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7.83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3352168" y="5636752"/>
            <a:ext cx="5212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6.83</a:t>
            </a:r>
            <a:endParaRPr lang="en-US" sz="15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37978" y="5359399"/>
            <a:ext cx="3350684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85850" y="4953887"/>
            <a:ext cx="2984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Plausible values of population mean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37805" y="4661801"/>
            <a:ext cx="763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95% CI</a:t>
            </a:r>
            <a:endParaRPr lang="en-US" sz="1400" dirty="0">
              <a:latin typeface="Optima"/>
              <a:cs typeface="Optima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76655"/>
              </p:ext>
            </p:extLst>
          </p:nvPr>
        </p:nvGraphicFramePr>
        <p:xfrm>
          <a:off x="275629" y="2131476"/>
          <a:ext cx="2905474" cy="73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3" imgW="901700" imgH="228600" progId="Equation.3">
                  <p:embed/>
                </p:oleObj>
              </mc:Choice>
              <mc:Fallback>
                <p:oleObj name="Equation" r:id="rId3" imgW="901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629" y="2131476"/>
                        <a:ext cx="2905474" cy="73659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180377" y="912580"/>
            <a:ext cx="26576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What happens if we increase the sample size from 6 to 24?</a:t>
            </a:r>
            <a:endParaRPr lang="en-US" sz="22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5419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Basic Concepts</a:t>
            </a:r>
          </a:p>
          <a:p>
            <a:r>
              <a:rPr lang="en-US" dirty="0" smtClean="0"/>
              <a:t>June 21: Working with real data</a:t>
            </a:r>
          </a:p>
          <a:p>
            <a:r>
              <a:rPr lang="en-US" dirty="0" smtClean="0"/>
              <a:t>June 28: T-tests</a:t>
            </a:r>
          </a:p>
          <a:p>
            <a:r>
              <a:rPr lang="en-US" dirty="0" smtClean="0"/>
              <a:t>July 5: Analysis of variance (ANOVA)</a:t>
            </a:r>
          </a:p>
          <a:p>
            <a:r>
              <a:rPr lang="en-US" dirty="0" smtClean="0"/>
              <a:t>July 12: Regression</a:t>
            </a:r>
          </a:p>
          <a:p>
            <a:r>
              <a:rPr lang="en-US" dirty="0" smtClean="0"/>
              <a:t>July 19: Researcher degrees of 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085850" y="912519"/>
            <a:ext cx="2830705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1335" y="6186946"/>
            <a:ext cx="446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Levitation time (in seconds)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97984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99860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55806" y="5473160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/>
                <a:ea typeface="Lucida Grande"/>
                <a:cs typeface="Times New Roman"/>
              </a:rPr>
              <a:t>7.33</a:t>
            </a:r>
            <a:endParaRPr lang="en-US" sz="36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5479348" y="5211237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599747" y="5229761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64553" y="5621322"/>
            <a:ext cx="5212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6.33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5916555" y="5645935"/>
            <a:ext cx="5212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8.33</a:t>
            </a:r>
            <a:endParaRPr lang="en-US" sz="1500" dirty="0"/>
          </a:p>
        </p:txBody>
      </p:sp>
      <p:sp>
        <p:nvSpPr>
          <p:cNvPr id="33" name="Rectangle 32"/>
          <p:cNvSpPr/>
          <p:nvPr/>
        </p:nvSpPr>
        <p:spPr>
          <a:xfrm>
            <a:off x="5112699" y="5645935"/>
            <a:ext cx="5212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7.83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3352168" y="5636752"/>
            <a:ext cx="5212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6.83</a:t>
            </a:r>
            <a:endParaRPr lang="en-US" sz="15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599747" y="5359399"/>
            <a:ext cx="1855141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85850" y="4953887"/>
            <a:ext cx="2984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Plausible values of population mean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37805" y="4661801"/>
            <a:ext cx="763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95% CI</a:t>
            </a:r>
            <a:endParaRPr lang="en-US" sz="1400" dirty="0">
              <a:latin typeface="Optima"/>
              <a:cs typeface="Optima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611607"/>
              </p:ext>
            </p:extLst>
          </p:nvPr>
        </p:nvGraphicFramePr>
        <p:xfrm>
          <a:off x="275629" y="2131476"/>
          <a:ext cx="2905474" cy="73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3" imgW="901700" imgH="228600" progId="Equation.3">
                  <p:embed/>
                </p:oleObj>
              </mc:Choice>
              <mc:Fallback>
                <p:oleObj name="Equation" r:id="rId3" imgW="901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629" y="2131476"/>
                        <a:ext cx="2905474" cy="73659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180377" y="912580"/>
            <a:ext cx="26576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What happens if we increase the sample size from 6 to 24?</a:t>
            </a:r>
            <a:endParaRPr lang="en-US" sz="22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2615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Ollivander’s</a:t>
            </a:r>
            <a:r>
              <a:rPr lang="en-US" dirty="0" smtClean="0"/>
              <a:t>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8133" cy="4525963"/>
          </a:xfrm>
        </p:spPr>
        <p:txBody>
          <a:bodyPr>
            <a:normAutofit/>
          </a:bodyPr>
          <a:lstStyle/>
          <a:p>
            <a:r>
              <a:rPr lang="en-US" i="1" dirty="0"/>
              <a:t>Null hypothesis (H</a:t>
            </a:r>
            <a:r>
              <a:rPr lang="en-US" i="1" baseline="-25000" dirty="0"/>
              <a:t>0</a:t>
            </a:r>
            <a:r>
              <a:rPr lang="en-US" i="1" dirty="0"/>
              <a:t>)</a:t>
            </a:r>
            <a:r>
              <a:rPr lang="en-US" dirty="0"/>
              <a:t>: True if there is no difference between groups</a:t>
            </a:r>
          </a:p>
          <a:p>
            <a:pPr marL="914400" lvl="2" indent="0">
              <a:buNone/>
            </a:pPr>
            <a:r>
              <a:rPr lang="en-US" dirty="0" err="1"/>
              <a:t>T</a:t>
            </a:r>
            <a:r>
              <a:rPr lang="en-US" baseline="-25000" dirty="0" err="1"/>
              <a:t>unicorn</a:t>
            </a:r>
            <a:r>
              <a:rPr lang="en-US" baseline="30000" dirty="0"/>
              <a:t> </a:t>
            </a:r>
            <a:r>
              <a:rPr lang="en-US" dirty="0"/>
              <a:t>= </a:t>
            </a:r>
            <a:r>
              <a:rPr lang="en-US" dirty="0" err="1"/>
              <a:t>T</a:t>
            </a:r>
            <a:r>
              <a:rPr lang="en-US" baseline="-25000" dirty="0" err="1"/>
              <a:t>dragon</a:t>
            </a:r>
            <a:endParaRPr lang="en-US" dirty="0"/>
          </a:p>
          <a:p>
            <a:r>
              <a:rPr lang="en-US" i="1" dirty="0"/>
              <a:t>Alternative hypothesis</a:t>
            </a:r>
            <a:r>
              <a:rPr lang="en-US" dirty="0"/>
              <a:t>: True if there is a difference between groups</a:t>
            </a:r>
          </a:p>
          <a:p>
            <a:pPr marL="914400" lvl="2" indent="0">
              <a:buNone/>
            </a:pPr>
            <a:r>
              <a:rPr lang="en-US" dirty="0" err="1"/>
              <a:t>T</a:t>
            </a:r>
            <a:r>
              <a:rPr lang="en-US" baseline="-25000" dirty="0" err="1"/>
              <a:t>unicorn</a:t>
            </a:r>
            <a:r>
              <a:rPr lang="en-US" baseline="30000" dirty="0"/>
              <a:t> </a:t>
            </a:r>
            <a:r>
              <a:rPr lang="en-US" dirty="0">
                <a:ea typeface="ＭＳ ゴシック"/>
              </a:rPr>
              <a:t>≠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dragon</a:t>
            </a:r>
            <a:endParaRPr lang="en-US" dirty="0"/>
          </a:p>
          <a:p>
            <a:r>
              <a:rPr lang="en-US" dirty="0" smtClean="0"/>
              <a:t>So, if </a:t>
            </a:r>
            <a:r>
              <a:rPr lang="en-US" dirty="0" err="1" smtClean="0"/>
              <a:t>Ollivander</a:t>
            </a:r>
            <a:r>
              <a:rPr lang="en-US" dirty="0" smtClean="0"/>
              <a:t> is right, we should </a:t>
            </a:r>
            <a:r>
              <a:rPr lang="en-US" i="1" dirty="0" smtClean="0"/>
              <a:t>reject </a:t>
            </a:r>
            <a:r>
              <a:rPr lang="en-US" dirty="0"/>
              <a:t>H</a:t>
            </a:r>
            <a:r>
              <a:rPr lang="en-US" baseline="-25000" dirty="0"/>
              <a:t>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9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umbledo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83" y="2028448"/>
            <a:ext cx="5757334" cy="382862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20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 is risk-taking!</a:t>
            </a:r>
            <a:br>
              <a:rPr lang="en-US" dirty="0" smtClean="0"/>
            </a:br>
            <a:r>
              <a:rPr lang="en-US" dirty="0" smtClean="0"/>
              <a:t>And statistics is risk management.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25082" y="284250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Optima"/>
                <a:cs typeface="Optima"/>
              </a:rPr>
              <a:t>“Curiosity is not a sin.... But we should exercise caution with our curiosity... yes, indeed.</a:t>
            </a:r>
            <a:r>
              <a:rPr lang="en-US" sz="2200" dirty="0" smtClean="0">
                <a:latin typeface="Optima"/>
                <a:cs typeface="Optima"/>
              </a:rPr>
              <a:t>”</a:t>
            </a:r>
            <a:endParaRPr lang="en-US" sz="22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9872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2505" y="1410077"/>
            <a:ext cx="31598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Optima"/>
                <a:cs typeface="Optima"/>
              </a:rPr>
              <a:t>Conclusion of test</a:t>
            </a:r>
            <a:endParaRPr lang="en-US" sz="3000" dirty="0">
              <a:latin typeface="Optima"/>
              <a:cs typeface="Opti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8672" y="2168057"/>
            <a:ext cx="3767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Optima"/>
                <a:cs typeface="Optima"/>
              </a:rPr>
              <a:t>“Yes, there’s a difference”</a:t>
            </a:r>
          </a:p>
          <a:p>
            <a:pPr algn="ctr"/>
            <a:r>
              <a:rPr lang="en-US" sz="2000" i="1" dirty="0" smtClean="0">
                <a:latin typeface="Optima"/>
                <a:cs typeface="Optima"/>
              </a:rPr>
              <a:t>(Reject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0</a:t>
            </a:r>
            <a:r>
              <a:rPr lang="en-US" sz="2000" i="1" dirty="0" smtClean="0">
                <a:latin typeface="Optima"/>
                <a:cs typeface="Optima"/>
              </a:rPr>
              <a:t>) </a:t>
            </a:r>
            <a:endParaRPr lang="en-US" sz="2000" i="1" dirty="0">
              <a:latin typeface="Optima"/>
              <a:cs typeface="Optim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70012" y="3132667"/>
            <a:ext cx="0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48759" y="2174112"/>
            <a:ext cx="3767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Optima"/>
                <a:cs typeface="Optima"/>
              </a:rPr>
              <a:t>“No, there’s no difference”</a:t>
            </a:r>
          </a:p>
          <a:p>
            <a:pPr algn="ctr"/>
            <a:r>
              <a:rPr lang="en-US" sz="2000" i="1" dirty="0" smtClean="0">
                <a:latin typeface="Optima"/>
                <a:cs typeface="Optima"/>
              </a:rPr>
              <a:t>(Accept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0</a:t>
            </a:r>
            <a:r>
              <a:rPr lang="en-US" sz="2000" i="1" dirty="0" smtClean="0">
                <a:latin typeface="Optima"/>
                <a:cs typeface="Optima"/>
              </a:rPr>
              <a:t>) </a:t>
            </a:r>
            <a:endParaRPr lang="en-US" sz="2000" i="1" dirty="0">
              <a:latin typeface="Optima"/>
              <a:cs typeface="Opti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377644"/>
            <a:ext cx="13176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Optima"/>
                <a:cs typeface="Optima"/>
              </a:rPr>
              <a:t>Reality</a:t>
            </a:r>
            <a:endParaRPr lang="en-US" sz="3000" dirty="0">
              <a:latin typeface="Optima"/>
              <a:cs typeface="Opti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40" y="3526957"/>
            <a:ext cx="1921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Optima"/>
                <a:cs typeface="Optima"/>
              </a:rPr>
              <a:t>There really is a difference!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40" y="5220882"/>
            <a:ext cx="1921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Optima"/>
                <a:cs typeface="Optima"/>
              </a:rPr>
              <a:t>Really, it makes no difference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286000" y="4677832"/>
            <a:ext cx="64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08390" y="3397651"/>
            <a:ext cx="1921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CFFCC"/>
                </a:solidFill>
                <a:latin typeface="Optima"/>
                <a:cs typeface="Optima"/>
              </a:rPr>
              <a:t>You discovered something!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8390" y="5521373"/>
            <a:ext cx="1921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Optima"/>
                <a:cs typeface="Optima"/>
              </a:rPr>
              <a:t>TYPE I ERROR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52207" y="3641773"/>
            <a:ext cx="1921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Optima"/>
                <a:cs typeface="Optima"/>
              </a:rPr>
              <a:t>TYPE II ERROR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68486" y="5039453"/>
            <a:ext cx="2646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CFFCC"/>
                </a:solidFill>
                <a:latin typeface="Optima"/>
                <a:cs typeface="Optima"/>
              </a:rPr>
              <a:t>You were wrong…but at least you </a:t>
            </a:r>
            <a:r>
              <a:rPr lang="en-US" sz="2000" dirty="0" err="1" smtClean="0">
                <a:solidFill>
                  <a:srgbClr val="CCFFCC"/>
                </a:solidFill>
                <a:latin typeface="Optima"/>
                <a:cs typeface="Optima"/>
              </a:rPr>
              <a:t>didn</a:t>
            </a:r>
            <a:r>
              <a:rPr lang="fr-FR" sz="2000" dirty="0" smtClean="0">
                <a:solidFill>
                  <a:srgbClr val="CCFFCC"/>
                </a:solidFill>
                <a:latin typeface="Optima"/>
                <a:cs typeface="Optima"/>
              </a:rPr>
              <a:t>’</a:t>
            </a:r>
            <a:r>
              <a:rPr lang="en-US" sz="2000" dirty="0" smtClean="0">
                <a:solidFill>
                  <a:srgbClr val="CCFFCC"/>
                </a:solidFill>
                <a:latin typeface="Optima"/>
                <a:cs typeface="Optima"/>
              </a:rPr>
              <a:t>t publish something false!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-harry-potter-34907553-1312-12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6158"/>
            <a:ext cx="1479850" cy="1441500"/>
          </a:xfrm>
          <a:prstGeom prst="rect">
            <a:avLst/>
          </a:prstGeom>
        </p:spPr>
      </p:pic>
      <p:pic>
        <p:nvPicPr>
          <p:cNvPr id="6" name="Picture 5" descr="Neville-third_yea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7"/>
          <a:stretch/>
        </p:blipFill>
        <p:spPr>
          <a:xfrm>
            <a:off x="457200" y="5166422"/>
            <a:ext cx="1479294" cy="1477079"/>
          </a:xfrm>
          <a:prstGeom prst="rect">
            <a:avLst/>
          </a:prstGeom>
        </p:spPr>
      </p:pic>
      <p:pic>
        <p:nvPicPr>
          <p:cNvPr id="7" name="Picture 6" descr="321678783_Draco20_20HBP20black20suit_answer_1_xlarge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0"/>
          <a:stretch/>
        </p:blipFill>
        <p:spPr>
          <a:xfrm>
            <a:off x="457200" y="3385860"/>
            <a:ext cx="1524291" cy="14415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1363" y="581696"/>
            <a:ext cx="17218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Unicorn</a:t>
            </a:r>
          </a:p>
          <a:p>
            <a:r>
              <a:rPr lang="en-US" sz="2800" dirty="0" smtClean="0">
                <a:latin typeface="Optima"/>
                <a:cs typeface="Optima"/>
              </a:rPr>
              <a:t>Condition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391" y="581696"/>
            <a:ext cx="17218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Dragon</a:t>
            </a:r>
          </a:p>
          <a:p>
            <a:r>
              <a:rPr lang="en-US" sz="2800" dirty="0" smtClean="0">
                <a:latin typeface="Optima"/>
                <a:cs typeface="Optima"/>
              </a:rPr>
              <a:t>Condition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1725" y="2072243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8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8286" y="3822226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7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8286" y="5624627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5</a:t>
            </a:r>
            <a:r>
              <a:rPr lang="en-US" sz="2800" dirty="0" smtClean="0">
                <a:latin typeface="Optima"/>
                <a:cs typeface="Optima"/>
              </a:rPr>
              <a:t>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391" y="2073341"/>
            <a:ext cx="192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10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6447" y="3822226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6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6447" y="5641579"/>
            <a:ext cx="172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6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8895" y="581696"/>
            <a:ext cx="1800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Difference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8895" y="2073341"/>
            <a:ext cx="1939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+2 seconds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22951" y="3822226"/>
            <a:ext cx="1701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-1 second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22951" y="5641579"/>
            <a:ext cx="1799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+1 second</a:t>
            </a:r>
            <a:endParaRPr lang="en-US" sz="28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3111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run this experiment with 100 subjects</a:t>
            </a:r>
          </a:p>
          <a:p>
            <a:r>
              <a:rPr lang="en-US" dirty="0" smtClean="0"/>
              <a:t>The mean difference is +1.0</a:t>
            </a:r>
          </a:p>
          <a:p>
            <a:pPr lvl="1"/>
            <a:r>
              <a:rPr lang="en-US" dirty="0" smtClean="0"/>
              <a:t>That is, levitation times are 1 second more with the dragon wands </a:t>
            </a:r>
          </a:p>
          <a:p>
            <a:r>
              <a:rPr lang="en-US" dirty="0" smtClean="0"/>
              <a:t>Is this a </a:t>
            </a:r>
            <a:r>
              <a:rPr lang="en-US" i="1" dirty="0" smtClean="0"/>
              <a:t>reliable </a:t>
            </a:r>
            <a:r>
              <a:rPr lang="en-US" dirty="0" smtClean="0"/>
              <a:t>difference?</a:t>
            </a:r>
          </a:p>
          <a:p>
            <a:r>
              <a:rPr lang="en-US" dirty="0" smtClean="0"/>
              <a:t>Is this a </a:t>
            </a:r>
            <a:r>
              <a:rPr lang="en-US" i="1" dirty="0" smtClean="0"/>
              <a:t>big</a:t>
            </a:r>
            <a:r>
              <a:rPr lang="en-US" dirty="0" smtClean="0"/>
              <a:t> difference?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21956" y="4201572"/>
            <a:ext cx="37125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Significance level!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1607" y="4786348"/>
            <a:ext cx="295901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Effect size!</a:t>
            </a:r>
          </a:p>
        </p:txBody>
      </p:sp>
    </p:spTree>
    <p:extLst>
      <p:ext uri="{BB962C8B-B14F-4D97-AF65-F5344CB8AC3E}">
        <p14:creationId xmlns:p14="http://schemas.microsoft.com/office/powerpoint/2010/main" val="17824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57917" y="912519"/>
            <a:ext cx="5132916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57917" y="6188996"/>
            <a:ext cx="5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Difference in levitation time (sec.)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454888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7528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92755" y="553638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/>
                <a:ea typeface="Lucida Grande"/>
                <a:cs typeface="Times New Roman"/>
              </a:rPr>
              <a:t>0</a:t>
            </a:r>
            <a:endParaRPr lang="en-US" sz="36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188662" y="5211233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37978" y="5225930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43387" y="5621322"/>
            <a:ext cx="6206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-2 SE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5916555" y="5645935"/>
            <a:ext cx="6619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+2 SE</a:t>
            </a:r>
            <a:endParaRPr lang="en-US" sz="1500" dirty="0"/>
          </a:p>
        </p:txBody>
      </p:sp>
      <p:sp>
        <p:nvSpPr>
          <p:cNvPr id="33" name="Rectangle 32"/>
          <p:cNvSpPr/>
          <p:nvPr/>
        </p:nvSpPr>
        <p:spPr>
          <a:xfrm>
            <a:off x="5186780" y="5645935"/>
            <a:ext cx="6619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+1 SE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3352168" y="5636752"/>
            <a:ext cx="6206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-1 SE</a:t>
            </a:r>
            <a:endParaRPr lang="en-US" sz="15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37978" y="5359399"/>
            <a:ext cx="3350684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85850" y="4953887"/>
            <a:ext cx="2984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Plausible values of population mean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37805" y="4661801"/>
            <a:ext cx="763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95% CI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0377" y="912580"/>
            <a:ext cx="3301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How plausible would our results be under the null hypothesis?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99531" y="-138106"/>
            <a:ext cx="8229600" cy="1143000"/>
          </a:xfrm>
        </p:spPr>
        <p:txBody>
          <a:bodyPr/>
          <a:lstStyle/>
          <a:p>
            <a:r>
              <a:rPr lang="en-US" dirty="0" smtClean="0"/>
              <a:t>Imagine there were no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57917" y="912519"/>
            <a:ext cx="5132916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57917" y="6188996"/>
            <a:ext cx="5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Difference in levitation time (sec.)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454888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7528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92755" y="553638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/>
                <a:ea typeface="Lucida Grande"/>
                <a:cs typeface="Times New Roman"/>
              </a:rPr>
              <a:t>0</a:t>
            </a:r>
            <a:endParaRPr lang="en-US" sz="36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188662" y="5211233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37978" y="5225930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22221" y="5621322"/>
            <a:ext cx="4891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-2.0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5916555" y="5645935"/>
            <a:ext cx="5336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+2.0</a:t>
            </a:r>
            <a:endParaRPr lang="en-US" sz="1500" dirty="0"/>
          </a:p>
        </p:txBody>
      </p:sp>
      <p:sp>
        <p:nvSpPr>
          <p:cNvPr id="33" name="Rectangle 32"/>
          <p:cNvSpPr/>
          <p:nvPr/>
        </p:nvSpPr>
        <p:spPr>
          <a:xfrm>
            <a:off x="5186780" y="5645935"/>
            <a:ext cx="5336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+1.0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3309836" y="5636752"/>
            <a:ext cx="4891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-1.0</a:t>
            </a:r>
            <a:endParaRPr lang="en-US" sz="15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37978" y="5359399"/>
            <a:ext cx="3350684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85850" y="4953887"/>
            <a:ext cx="2984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Plausible values of population mean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37805" y="4661801"/>
            <a:ext cx="763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95% CI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0376" y="3667180"/>
            <a:ext cx="39574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latin typeface="Optima"/>
                <a:ea typeface="Lucida Grande"/>
                <a:cs typeface="Optima"/>
              </a:rPr>
              <a:t>SE</a:t>
            </a:r>
            <a:r>
              <a:rPr lang="en-US" sz="2200" dirty="0" smtClean="0">
                <a:latin typeface="Optima"/>
                <a:ea typeface="Lucida Grande"/>
                <a:cs typeface="Optima"/>
              </a:rPr>
              <a:t> = 10.0 / </a:t>
            </a:r>
            <a:r>
              <a:rPr lang="en-US" sz="2200" dirty="0" err="1" smtClean="0">
                <a:latin typeface="Optima"/>
                <a:ea typeface="Lucida Grande"/>
                <a:cs typeface="Optima"/>
              </a:rPr>
              <a:t>sqrt</a:t>
            </a:r>
            <a:r>
              <a:rPr lang="en-US" sz="2200" dirty="0" smtClean="0">
                <a:latin typeface="Optima"/>
                <a:ea typeface="Lucida Grande"/>
                <a:cs typeface="Optima"/>
              </a:rPr>
              <a:t>(100) = 1.0</a:t>
            </a:r>
          </a:p>
          <a:p>
            <a:r>
              <a:rPr lang="en-US" sz="2200" i="1" dirty="0" smtClean="0">
                <a:latin typeface="Optima"/>
                <a:ea typeface="Lucida Grande"/>
                <a:cs typeface="Optima"/>
              </a:rPr>
              <a:t>z</a:t>
            </a:r>
            <a:r>
              <a:rPr lang="en-US" sz="2200" dirty="0" smtClean="0">
                <a:latin typeface="Optima"/>
                <a:ea typeface="Lucida Grande"/>
                <a:cs typeface="Optima"/>
              </a:rPr>
              <a:t> = (</a:t>
            </a:r>
            <a:r>
              <a:rPr lang="en-US" sz="2200" i="1" dirty="0" smtClean="0">
                <a:latin typeface="Optima"/>
                <a:ea typeface="Lucida Grande"/>
                <a:cs typeface="Optima"/>
              </a:rPr>
              <a:t>M</a:t>
            </a:r>
            <a:r>
              <a:rPr lang="en-US" sz="2200" dirty="0" smtClean="0">
                <a:latin typeface="Optima"/>
                <a:ea typeface="Lucida Grande"/>
                <a:cs typeface="Optima"/>
              </a:rPr>
              <a:t> – 0)/SE = +1.0/1.0</a:t>
            </a:r>
          </a:p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= +1 </a:t>
            </a:r>
            <a:endParaRPr lang="en-US" sz="2200" i="1" dirty="0">
              <a:latin typeface="Optima"/>
              <a:cs typeface="Optim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476708" y="1464614"/>
            <a:ext cx="33658" cy="4107636"/>
          </a:xfrm>
          <a:prstGeom prst="straightConnector1">
            <a:avLst/>
          </a:prstGeom>
          <a:ln w="635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20380" y="912580"/>
            <a:ext cx="34236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A lot of samples are this extreme or more. So if we were willing to adopt a criterion this loose, we would make Type I errors about 32% of the time when there is no effect</a:t>
            </a:r>
          </a:p>
          <a:p>
            <a:endParaRPr lang="en-US" sz="2200" i="1" dirty="0">
              <a:latin typeface="Optima"/>
              <a:ea typeface="Lucida Grande"/>
              <a:cs typeface="Optima"/>
            </a:endParaRPr>
          </a:p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This is what </a:t>
            </a:r>
            <a:r>
              <a:rPr lang="en-US" sz="2200" i="1" dirty="0" smtClean="0">
                <a:latin typeface="Optima"/>
                <a:ea typeface="Lucida Grande"/>
                <a:cs typeface="Optima"/>
              </a:rPr>
              <a:t>p</a:t>
            </a:r>
            <a:r>
              <a:rPr lang="en-US" sz="2200" dirty="0" smtClean="0">
                <a:latin typeface="Optima"/>
                <a:ea typeface="Lucida Grande"/>
                <a:cs typeface="Optima"/>
              </a:rPr>
              <a:t> = .32 means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3747" y="912519"/>
            <a:ext cx="3301540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What do we need to calculate the z score for this sample?</a:t>
            </a:r>
          </a:p>
          <a:p>
            <a:endParaRPr lang="en-US" sz="2200" dirty="0">
              <a:latin typeface="Optima"/>
              <a:ea typeface="Lucida Grande"/>
              <a:cs typeface="Optima"/>
            </a:endParaRPr>
          </a:p>
          <a:p>
            <a:r>
              <a:rPr lang="en-US" sz="2200" i="1" dirty="0" smtClean="0">
                <a:latin typeface="Optima"/>
                <a:ea typeface="Lucida Grande"/>
                <a:cs typeface="Optima"/>
              </a:rPr>
              <a:t>N</a:t>
            </a:r>
            <a:r>
              <a:rPr lang="en-US" sz="2200" dirty="0" smtClean="0">
                <a:latin typeface="Optima"/>
                <a:ea typeface="Lucida Grande"/>
                <a:cs typeface="Optima"/>
              </a:rPr>
              <a:t> = 100</a:t>
            </a:r>
          </a:p>
          <a:p>
            <a:r>
              <a:rPr lang="en-US" sz="2200" i="1" dirty="0" smtClean="0">
                <a:latin typeface="Optima"/>
                <a:cs typeface="Optima"/>
              </a:rPr>
              <a:t>M = </a:t>
            </a:r>
            <a:r>
              <a:rPr lang="en-US" sz="2200" dirty="0" smtClean="0">
                <a:latin typeface="Optima"/>
                <a:cs typeface="Optima"/>
              </a:rPr>
              <a:t>+1.0</a:t>
            </a:r>
          </a:p>
          <a:p>
            <a:r>
              <a:rPr lang="en-US" sz="2200" i="1" dirty="0" smtClean="0">
                <a:latin typeface="Optima"/>
                <a:cs typeface="Optima"/>
              </a:rPr>
              <a:t>SD = </a:t>
            </a:r>
            <a:r>
              <a:rPr lang="en-US" sz="2200" dirty="0" smtClean="0">
                <a:latin typeface="Optima"/>
                <a:cs typeface="Optima"/>
              </a:rPr>
              <a:t>10.0</a:t>
            </a:r>
            <a:endParaRPr lang="en-US" sz="2200" i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1950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48" grpId="0"/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Controlling Type I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scientific community has decided that we are willing to tolerate Type I errors 5% of the time when there really is no effect</a:t>
            </a:r>
          </a:p>
          <a:p>
            <a:pPr lvl="1"/>
            <a:r>
              <a:rPr lang="en-US" dirty="0" smtClean="0"/>
              <a:t>In other words, </a:t>
            </a:r>
            <a:r>
              <a:rPr lang="en-US" sz="3200" dirty="0" smtClean="0">
                <a:latin typeface="Times"/>
                <a:ea typeface="Lucida Grande"/>
                <a:cs typeface="Times"/>
              </a:rPr>
              <a:t>α </a:t>
            </a:r>
            <a:r>
              <a:rPr lang="en-US" sz="3200" dirty="0" smtClean="0">
                <a:ea typeface="Lucida Grande"/>
              </a:rPr>
              <a:t>= </a:t>
            </a:r>
            <a:r>
              <a:rPr lang="en-US" dirty="0" smtClean="0">
                <a:ea typeface="Lucida Grande"/>
              </a:rPr>
              <a:t>.05</a:t>
            </a:r>
            <a:endParaRPr lang="en-US" dirty="0" smtClean="0"/>
          </a:p>
          <a:p>
            <a:r>
              <a:rPr lang="en-US" dirty="0" smtClean="0"/>
              <a:t>We therefore adopt a rule to reject the null hypothesis when </a:t>
            </a:r>
            <a:r>
              <a:rPr lang="en-US" i="1" dirty="0" smtClean="0"/>
              <a:t>p</a:t>
            </a:r>
            <a:r>
              <a:rPr lang="en-US" dirty="0" smtClean="0"/>
              <a:t> &lt; .05</a:t>
            </a:r>
            <a:endParaRPr lang="en-US" dirty="0"/>
          </a:p>
          <a:p>
            <a:r>
              <a:rPr lang="en-US" dirty="0" smtClean="0"/>
              <a:t>In our wand study, we do </a:t>
            </a:r>
            <a:r>
              <a:rPr lang="en-US" u="sng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reject the null hypothesis, and conclude that there is no evidence for </a:t>
            </a:r>
            <a:r>
              <a:rPr lang="en-US" dirty="0" err="1" smtClean="0"/>
              <a:t>Ollivander’s</a:t>
            </a:r>
            <a:r>
              <a:rPr lang="en-US" dirty="0" smtClean="0"/>
              <a:t> 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57917" y="912519"/>
            <a:ext cx="5132916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57917" y="6188996"/>
            <a:ext cx="5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Difference in levitation time (sec.)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454888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7528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92755" y="553638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/>
                <a:ea typeface="Lucida Grande"/>
                <a:cs typeface="Times New Roman"/>
              </a:rPr>
              <a:t>0</a:t>
            </a:r>
            <a:endParaRPr lang="en-US" sz="36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188662" y="5211233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37978" y="5225930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22221" y="5621322"/>
            <a:ext cx="4891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-2.0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5916555" y="5645935"/>
            <a:ext cx="5336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+2.0</a:t>
            </a:r>
            <a:endParaRPr lang="en-US" sz="1500" dirty="0"/>
          </a:p>
        </p:txBody>
      </p:sp>
      <p:sp>
        <p:nvSpPr>
          <p:cNvPr id="33" name="Rectangle 32"/>
          <p:cNvSpPr/>
          <p:nvPr/>
        </p:nvSpPr>
        <p:spPr>
          <a:xfrm>
            <a:off x="5186780" y="5645935"/>
            <a:ext cx="5336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+1.0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3309836" y="5636752"/>
            <a:ext cx="4891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-1.0</a:t>
            </a:r>
            <a:endParaRPr lang="en-US" sz="15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37978" y="5359399"/>
            <a:ext cx="3350684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85850" y="4953887"/>
            <a:ext cx="2984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Plausible values of population mean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37805" y="4661801"/>
            <a:ext cx="763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95% CI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9811" y="743246"/>
            <a:ext cx="3957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So, how big would the difference need to be to conclude that there’s a real difference?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188662" y="1428750"/>
            <a:ext cx="33658" cy="4107636"/>
          </a:xfrm>
          <a:prstGeom prst="straightConnector1">
            <a:avLst/>
          </a:prstGeom>
          <a:ln w="635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05016" y="673610"/>
            <a:ext cx="28951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If there were no difference, 2.5% of samples of this size would have differences of +2 or more by chance, and 2.5% would have differences of -2 or more by chance</a:t>
            </a:r>
          </a:p>
          <a:p>
            <a:endParaRPr lang="en-US" sz="2200" i="1" dirty="0" smtClean="0">
              <a:latin typeface="Optima"/>
              <a:ea typeface="Lucida Grande"/>
              <a:cs typeface="Optima"/>
            </a:endParaRPr>
          </a:p>
          <a:p>
            <a:pPr marL="0" lvl="1"/>
            <a:r>
              <a:rPr lang="en-US" sz="2200" dirty="0" smtClean="0">
                <a:latin typeface="Optima"/>
                <a:ea typeface="Lucida Grande"/>
                <a:cs typeface="Optima"/>
              </a:rPr>
              <a:t>So, to reject H</a:t>
            </a:r>
            <a:r>
              <a:rPr lang="en-US" sz="2200" baseline="-25000" dirty="0" smtClean="0">
                <a:latin typeface="Optima"/>
                <a:ea typeface="Lucida Grande"/>
                <a:cs typeface="Optima"/>
              </a:rPr>
              <a:t>O</a:t>
            </a:r>
            <a:r>
              <a:rPr lang="en-US" sz="2200" dirty="0" smtClean="0">
                <a:latin typeface="Optima"/>
                <a:ea typeface="Lucida Grande"/>
                <a:cs typeface="Optima"/>
              </a:rPr>
              <a:t> at </a:t>
            </a:r>
          </a:p>
          <a:p>
            <a:pPr marL="0" lvl="1"/>
            <a:r>
              <a:rPr lang="en-US" sz="2200" dirty="0" smtClean="0">
                <a:latin typeface="Optima"/>
                <a:ea typeface="Lucida Grande"/>
                <a:cs typeface="Optima"/>
              </a:rPr>
              <a:t>α = .05, the difference needs to be at least 2 seconds</a:t>
            </a:r>
            <a:endParaRPr lang="en-US" sz="22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6221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Excel</a:t>
            </a:r>
          </a:p>
          <a:p>
            <a:pPr lvl="2"/>
            <a:r>
              <a:rPr lang="en-US" sz="2600" dirty="0" smtClean="0"/>
              <a:t>Working with data</a:t>
            </a:r>
          </a:p>
          <a:p>
            <a:pPr lvl="2"/>
            <a:r>
              <a:rPr lang="en-US" sz="2600" dirty="0" smtClean="0"/>
              <a:t>Useful tricks</a:t>
            </a:r>
          </a:p>
          <a:p>
            <a:pPr lvl="2"/>
            <a:r>
              <a:rPr lang="en-US" sz="2600" dirty="0" smtClean="0"/>
              <a:t>T-tests</a:t>
            </a:r>
          </a:p>
          <a:p>
            <a:pPr lvl="2"/>
            <a:r>
              <a:rPr lang="en-US" sz="2600" dirty="0" smtClean="0"/>
              <a:t>Making bar plots and scatterplots</a:t>
            </a:r>
          </a:p>
          <a:p>
            <a:r>
              <a:rPr lang="en-US" dirty="0" smtClean="0"/>
              <a:t>SPSS</a:t>
            </a:r>
            <a:endParaRPr lang="en-US" dirty="0"/>
          </a:p>
          <a:p>
            <a:pPr lvl="2"/>
            <a:r>
              <a:rPr lang="en-US" sz="2600" dirty="0" smtClean="0"/>
              <a:t>Two-way ANOVA</a:t>
            </a:r>
          </a:p>
          <a:p>
            <a:r>
              <a:rPr lang="en-US" dirty="0" smtClean="0"/>
              <a:t>R</a:t>
            </a:r>
            <a:endParaRPr lang="en-US" dirty="0"/>
          </a:p>
          <a:p>
            <a:pPr lvl="2"/>
            <a:r>
              <a:rPr lang="en-US" sz="2600" dirty="0" smtClean="0"/>
              <a:t>Simple and multiple linear regression</a:t>
            </a:r>
          </a:p>
          <a:p>
            <a:r>
              <a:rPr lang="en-US" dirty="0" smtClean="0"/>
              <a:t>G*Power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could this be a Type II error?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Calculating the likelihood that our procedure makes Type II errors is called </a:t>
            </a:r>
            <a:r>
              <a:rPr lang="en-US" i="1" dirty="0" smtClean="0"/>
              <a:t>power analysis</a:t>
            </a:r>
            <a:endParaRPr lang="en-US" dirty="0"/>
          </a:p>
          <a:p>
            <a:r>
              <a:rPr lang="en-US" dirty="0" smtClean="0"/>
              <a:t>Power = (1 – Type II error rate)</a:t>
            </a:r>
          </a:p>
          <a:p>
            <a:r>
              <a:rPr lang="en-US" dirty="0" smtClean="0"/>
              <a:t>A study must have high power to be informative (usually, 80% or 90% is considered adequate).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size of the difference between conditions</a:t>
            </a:r>
          </a:p>
          <a:p>
            <a:pPr lvl="1"/>
            <a:r>
              <a:rPr lang="en-US" dirty="0" smtClean="0"/>
              <a:t>In our example, the effect size would be +1 seconds</a:t>
            </a:r>
          </a:p>
          <a:p>
            <a:r>
              <a:rPr lang="en-US" dirty="0" smtClean="0"/>
              <a:t>Power is defined relative to a particular effect size</a:t>
            </a:r>
          </a:p>
          <a:p>
            <a:r>
              <a:rPr lang="en-US" dirty="0" smtClean="0"/>
              <a:t>The Type I error rate is the likelihood of declaring a difference significant when the effect size is 0</a:t>
            </a:r>
          </a:p>
          <a:p>
            <a:r>
              <a:rPr lang="en-US" dirty="0" smtClean="0"/>
              <a:t>Power is the likelihood of declaring a difference significant when the effect size is some number greater than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suppose there is a </a:t>
            </a:r>
            <a:r>
              <a:rPr lang="en-US" i="1" dirty="0" smtClean="0"/>
              <a:t>real</a:t>
            </a:r>
            <a:r>
              <a:rPr lang="en-US" dirty="0" smtClean="0"/>
              <a:t> difference between groups (i.e., between the </a:t>
            </a:r>
            <a:r>
              <a:rPr lang="en-US" i="1" dirty="0" smtClean="0"/>
              <a:t>population</a:t>
            </a:r>
            <a:r>
              <a:rPr lang="en-US" dirty="0" smtClean="0"/>
              <a:t> means), and it’s 1 second</a:t>
            </a:r>
          </a:p>
          <a:p>
            <a:r>
              <a:rPr lang="en-US" dirty="0" smtClean="0"/>
              <a:t>What was the likelihood of observing a significant difference given our SD = 10.0 and N = 100?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57917" y="912519"/>
            <a:ext cx="5132916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57917" y="6188996"/>
            <a:ext cx="5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Difference in levitation time (sec.)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454888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7528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92755" y="553638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/>
                <a:ea typeface="Lucida Grande"/>
                <a:cs typeface="Times New Roman"/>
              </a:rPr>
              <a:t>1</a:t>
            </a:r>
            <a:endParaRPr lang="en-US" sz="36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188662" y="5211233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37978" y="5225930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43387" y="5621322"/>
            <a:ext cx="6206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-2 SE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5916555" y="5645935"/>
            <a:ext cx="6619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+2 SE</a:t>
            </a:r>
            <a:endParaRPr lang="en-US" sz="1500" dirty="0"/>
          </a:p>
        </p:txBody>
      </p:sp>
      <p:sp>
        <p:nvSpPr>
          <p:cNvPr id="33" name="Rectangle 32"/>
          <p:cNvSpPr/>
          <p:nvPr/>
        </p:nvSpPr>
        <p:spPr>
          <a:xfrm>
            <a:off x="5186780" y="5645935"/>
            <a:ext cx="6619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+1 SE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3352168" y="5636752"/>
            <a:ext cx="6206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-1 SE</a:t>
            </a:r>
            <a:endParaRPr lang="en-US" sz="15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37978" y="5359399"/>
            <a:ext cx="3350684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85850" y="4953887"/>
            <a:ext cx="2984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Plausible values of population mean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37805" y="4661801"/>
            <a:ext cx="763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95% CI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0377" y="1004894"/>
            <a:ext cx="3301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How likely would it be for us to reject the null hypothesis?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-190500" y="-138106"/>
            <a:ext cx="9334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 there was a difference of 1 sec.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5833" y="5536848"/>
            <a:ext cx="8911167" cy="3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57917" y="912519"/>
            <a:ext cx="5132916" cy="4628444"/>
          </a:xfrm>
          <a:custGeom>
            <a:avLst/>
            <a:gdLst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594592 w 8334963"/>
              <a:gd name="connsiteY35" fmla="*/ 4374506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37111 w 8334963"/>
              <a:gd name="connsiteY33" fmla="*/ 3969988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359407 w 8334963"/>
              <a:gd name="connsiteY34" fmla="*/ 4139321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51036 w 8334963"/>
              <a:gd name="connsiteY35" fmla="*/ 443095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074370 w 8334963"/>
              <a:gd name="connsiteY36" fmla="*/ 462850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64296 w 8334963"/>
              <a:gd name="connsiteY32" fmla="*/ 3537247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15555 w 8334963"/>
              <a:gd name="connsiteY26" fmla="*/ 254062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  <a:gd name="connsiteX0" fmla="*/ 0 w 8334963"/>
              <a:gd name="connsiteY0" fmla="*/ 4703765 h 4741395"/>
              <a:gd name="connsiteX1" fmla="*/ 244592 w 8334963"/>
              <a:gd name="connsiteY1" fmla="*/ 4703765 h 4741395"/>
              <a:gd name="connsiteX2" fmla="*/ 442148 w 8334963"/>
              <a:gd name="connsiteY2" fmla="*/ 4703765 h 4741395"/>
              <a:gd name="connsiteX3" fmla="*/ 677333 w 8334963"/>
              <a:gd name="connsiteY3" fmla="*/ 4675543 h 4741395"/>
              <a:gd name="connsiteX4" fmla="*/ 874889 w 8334963"/>
              <a:gd name="connsiteY4" fmla="*/ 4647321 h 4741395"/>
              <a:gd name="connsiteX5" fmla="*/ 1081852 w 8334963"/>
              <a:gd name="connsiteY5" fmla="*/ 4609691 h 4741395"/>
              <a:gd name="connsiteX6" fmla="*/ 1298222 w 8334963"/>
              <a:gd name="connsiteY6" fmla="*/ 4543839 h 4741395"/>
              <a:gd name="connsiteX7" fmla="*/ 1514592 w 8334963"/>
              <a:gd name="connsiteY7" fmla="*/ 4440358 h 4741395"/>
              <a:gd name="connsiteX8" fmla="*/ 1778000 w 8334963"/>
              <a:gd name="connsiteY8" fmla="*/ 4252210 h 4741395"/>
              <a:gd name="connsiteX9" fmla="*/ 1947333 w 8334963"/>
              <a:gd name="connsiteY9" fmla="*/ 4073469 h 4741395"/>
              <a:gd name="connsiteX10" fmla="*/ 2267185 w 8334963"/>
              <a:gd name="connsiteY10" fmla="*/ 3631321 h 4741395"/>
              <a:gd name="connsiteX11" fmla="*/ 2445926 w 8334963"/>
              <a:gd name="connsiteY11" fmla="*/ 3302062 h 4741395"/>
              <a:gd name="connsiteX12" fmla="*/ 2615259 w 8334963"/>
              <a:gd name="connsiteY12" fmla="*/ 2925765 h 4741395"/>
              <a:gd name="connsiteX13" fmla="*/ 2746963 w 8334963"/>
              <a:gd name="connsiteY13" fmla="*/ 2605913 h 4741395"/>
              <a:gd name="connsiteX14" fmla="*/ 2935111 w 8334963"/>
              <a:gd name="connsiteY14" fmla="*/ 2144951 h 4741395"/>
              <a:gd name="connsiteX15" fmla="*/ 3170296 w 8334963"/>
              <a:gd name="connsiteY15" fmla="*/ 1524062 h 4741395"/>
              <a:gd name="connsiteX16" fmla="*/ 3367852 w 8334963"/>
              <a:gd name="connsiteY16" fmla="*/ 1044284 h 4741395"/>
              <a:gd name="connsiteX17" fmla="*/ 3527778 w 8334963"/>
              <a:gd name="connsiteY17" fmla="*/ 715025 h 4741395"/>
              <a:gd name="connsiteX18" fmla="*/ 3631259 w 8334963"/>
              <a:gd name="connsiteY18" fmla="*/ 498654 h 4741395"/>
              <a:gd name="connsiteX19" fmla="*/ 3715926 w 8334963"/>
              <a:gd name="connsiteY19" fmla="*/ 357543 h 4741395"/>
              <a:gd name="connsiteX20" fmla="*/ 3791185 w 8334963"/>
              <a:gd name="connsiteY20" fmla="*/ 244654 h 4741395"/>
              <a:gd name="connsiteX21" fmla="*/ 3875852 w 8334963"/>
              <a:gd name="connsiteY21" fmla="*/ 150580 h 4741395"/>
              <a:gd name="connsiteX22" fmla="*/ 3998148 w 8334963"/>
              <a:gd name="connsiteY22" fmla="*/ 56506 h 4741395"/>
              <a:gd name="connsiteX23" fmla="*/ 4148667 w 8334963"/>
              <a:gd name="connsiteY23" fmla="*/ 62 h 4741395"/>
              <a:gd name="connsiteX24" fmla="*/ 4327407 w 8334963"/>
              <a:gd name="connsiteY24" fmla="*/ 47099 h 4741395"/>
              <a:gd name="connsiteX25" fmla="*/ 4412074 w 8334963"/>
              <a:gd name="connsiteY25" fmla="*/ 122358 h 4741395"/>
              <a:gd name="connsiteX26" fmla="*/ 4524963 w 8334963"/>
              <a:gd name="connsiteY26" fmla="*/ 244426 h 4741395"/>
              <a:gd name="connsiteX27" fmla="*/ 4609629 w 8334963"/>
              <a:gd name="connsiteY27" fmla="*/ 366951 h 4741395"/>
              <a:gd name="connsiteX28" fmla="*/ 4788370 w 8334963"/>
              <a:gd name="connsiteY28" fmla="*/ 733839 h 4741395"/>
              <a:gd name="connsiteX29" fmla="*/ 5042370 w 8334963"/>
              <a:gd name="connsiteY29" fmla="*/ 1345321 h 4741395"/>
              <a:gd name="connsiteX30" fmla="*/ 5663259 w 8334963"/>
              <a:gd name="connsiteY30" fmla="*/ 2888136 h 4741395"/>
              <a:gd name="connsiteX31" fmla="*/ 5813778 w 8334963"/>
              <a:gd name="connsiteY31" fmla="*/ 3217395 h 4741395"/>
              <a:gd name="connsiteX32" fmla="*/ 5992519 w 8334963"/>
              <a:gd name="connsiteY32" fmla="*/ 3527839 h 4741395"/>
              <a:gd name="connsiteX33" fmla="*/ 6274740 w 8334963"/>
              <a:gd name="connsiteY33" fmla="*/ 3951174 h 4741395"/>
              <a:gd name="connsiteX34" fmla="*/ 6406445 w 8334963"/>
              <a:gd name="connsiteY34" fmla="*/ 4111099 h 4741395"/>
              <a:gd name="connsiteX35" fmla="*/ 6679259 w 8334963"/>
              <a:gd name="connsiteY35" fmla="*/ 4355691 h 4741395"/>
              <a:gd name="connsiteX36" fmla="*/ 7224889 w 8334963"/>
              <a:gd name="connsiteY36" fmla="*/ 4590876 h 4741395"/>
              <a:gd name="connsiteX37" fmla="*/ 8334963 w 8334963"/>
              <a:gd name="connsiteY37" fmla="*/ 4741395 h 47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34963" h="4741395">
                <a:moveTo>
                  <a:pt x="0" y="4703765"/>
                </a:moveTo>
                <a:lnTo>
                  <a:pt x="244592" y="4703765"/>
                </a:lnTo>
                <a:cubicBezTo>
                  <a:pt x="318283" y="4703765"/>
                  <a:pt x="370025" y="4708469"/>
                  <a:pt x="442148" y="4703765"/>
                </a:cubicBezTo>
                <a:cubicBezTo>
                  <a:pt x="514272" y="4699061"/>
                  <a:pt x="605210" y="4684950"/>
                  <a:pt x="677333" y="4675543"/>
                </a:cubicBezTo>
                <a:cubicBezTo>
                  <a:pt x="749456" y="4666136"/>
                  <a:pt x="807469" y="4658296"/>
                  <a:pt x="874889" y="4647321"/>
                </a:cubicBezTo>
                <a:cubicBezTo>
                  <a:pt x="942309" y="4636346"/>
                  <a:pt x="1011297" y="4626938"/>
                  <a:pt x="1081852" y="4609691"/>
                </a:cubicBezTo>
                <a:cubicBezTo>
                  <a:pt x="1152408" y="4592444"/>
                  <a:pt x="1226099" y="4572061"/>
                  <a:pt x="1298222" y="4543839"/>
                </a:cubicBezTo>
                <a:cubicBezTo>
                  <a:pt x="1370345" y="4515617"/>
                  <a:pt x="1434629" y="4488963"/>
                  <a:pt x="1514592" y="4440358"/>
                </a:cubicBezTo>
                <a:cubicBezTo>
                  <a:pt x="1594555" y="4391753"/>
                  <a:pt x="1705877" y="4313358"/>
                  <a:pt x="1778000" y="4252210"/>
                </a:cubicBezTo>
                <a:cubicBezTo>
                  <a:pt x="1850124" y="4191062"/>
                  <a:pt x="1865802" y="4176950"/>
                  <a:pt x="1947333" y="4073469"/>
                </a:cubicBezTo>
                <a:cubicBezTo>
                  <a:pt x="2028864" y="3969988"/>
                  <a:pt x="2184086" y="3759889"/>
                  <a:pt x="2267185" y="3631321"/>
                </a:cubicBezTo>
                <a:cubicBezTo>
                  <a:pt x="2350284" y="3502753"/>
                  <a:pt x="2387914" y="3419655"/>
                  <a:pt x="2445926" y="3302062"/>
                </a:cubicBezTo>
                <a:cubicBezTo>
                  <a:pt x="2503938" y="3184469"/>
                  <a:pt x="2565086" y="3041790"/>
                  <a:pt x="2615259" y="2925765"/>
                </a:cubicBezTo>
                <a:cubicBezTo>
                  <a:pt x="2665432" y="2809740"/>
                  <a:pt x="2746963" y="2605913"/>
                  <a:pt x="2746963" y="2605913"/>
                </a:cubicBezTo>
                <a:cubicBezTo>
                  <a:pt x="2800272" y="2475777"/>
                  <a:pt x="2864555" y="2325260"/>
                  <a:pt x="2935111" y="2144951"/>
                </a:cubicBezTo>
                <a:cubicBezTo>
                  <a:pt x="3005667" y="1964642"/>
                  <a:pt x="3098173" y="1707506"/>
                  <a:pt x="3170296" y="1524062"/>
                </a:cubicBezTo>
                <a:cubicBezTo>
                  <a:pt x="3242419" y="1340618"/>
                  <a:pt x="3308272" y="1179123"/>
                  <a:pt x="3367852" y="1044284"/>
                </a:cubicBezTo>
                <a:cubicBezTo>
                  <a:pt x="3427432" y="909444"/>
                  <a:pt x="3483877" y="805963"/>
                  <a:pt x="3527778" y="715025"/>
                </a:cubicBezTo>
                <a:cubicBezTo>
                  <a:pt x="3571679" y="624087"/>
                  <a:pt x="3599901" y="558234"/>
                  <a:pt x="3631259" y="498654"/>
                </a:cubicBezTo>
                <a:cubicBezTo>
                  <a:pt x="3662617" y="439074"/>
                  <a:pt x="3689272" y="399876"/>
                  <a:pt x="3715926" y="357543"/>
                </a:cubicBezTo>
                <a:cubicBezTo>
                  <a:pt x="3742580" y="315210"/>
                  <a:pt x="3764531" y="279148"/>
                  <a:pt x="3791185" y="244654"/>
                </a:cubicBezTo>
                <a:cubicBezTo>
                  <a:pt x="3817839" y="210160"/>
                  <a:pt x="3841358" y="181938"/>
                  <a:pt x="3875852" y="150580"/>
                </a:cubicBezTo>
                <a:cubicBezTo>
                  <a:pt x="3910346" y="119222"/>
                  <a:pt x="3952679" y="81592"/>
                  <a:pt x="3998148" y="56506"/>
                </a:cubicBezTo>
                <a:cubicBezTo>
                  <a:pt x="4043617" y="31420"/>
                  <a:pt x="4093791" y="1630"/>
                  <a:pt x="4148667" y="62"/>
                </a:cubicBezTo>
                <a:cubicBezTo>
                  <a:pt x="4203543" y="-1506"/>
                  <a:pt x="4283506" y="26716"/>
                  <a:pt x="4327407" y="47099"/>
                </a:cubicBezTo>
                <a:cubicBezTo>
                  <a:pt x="4371308" y="67482"/>
                  <a:pt x="4379148" y="89470"/>
                  <a:pt x="4412074" y="122358"/>
                </a:cubicBezTo>
                <a:cubicBezTo>
                  <a:pt x="4445000" y="155246"/>
                  <a:pt x="4492037" y="203661"/>
                  <a:pt x="4524963" y="244426"/>
                </a:cubicBezTo>
                <a:cubicBezTo>
                  <a:pt x="4557889" y="285191"/>
                  <a:pt x="4565728" y="285382"/>
                  <a:pt x="4609629" y="366951"/>
                </a:cubicBezTo>
                <a:cubicBezTo>
                  <a:pt x="4653530" y="448520"/>
                  <a:pt x="4716247" y="570777"/>
                  <a:pt x="4788370" y="733839"/>
                </a:cubicBezTo>
                <a:cubicBezTo>
                  <a:pt x="4860493" y="896901"/>
                  <a:pt x="4896555" y="986271"/>
                  <a:pt x="5042370" y="1345321"/>
                </a:cubicBezTo>
                <a:cubicBezTo>
                  <a:pt x="5188185" y="1704370"/>
                  <a:pt x="5534691" y="2576124"/>
                  <a:pt x="5663259" y="2888136"/>
                </a:cubicBezTo>
                <a:cubicBezTo>
                  <a:pt x="5791827" y="3200148"/>
                  <a:pt x="5758901" y="3110778"/>
                  <a:pt x="5813778" y="3217395"/>
                </a:cubicBezTo>
                <a:cubicBezTo>
                  <a:pt x="5868655" y="3324012"/>
                  <a:pt x="5915692" y="3405543"/>
                  <a:pt x="5992519" y="3527839"/>
                </a:cubicBezTo>
                <a:cubicBezTo>
                  <a:pt x="6069346" y="3650135"/>
                  <a:pt x="6205752" y="3853964"/>
                  <a:pt x="6274740" y="3951174"/>
                </a:cubicBezTo>
                <a:cubicBezTo>
                  <a:pt x="6343728" y="4048384"/>
                  <a:pt x="6339025" y="4043680"/>
                  <a:pt x="6406445" y="4111099"/>
                </a:cubicBezTo>
                <a:cubicBezTo>
                  <a:pt x="6473865" y="4178518"/>
                  <a:pt x="6542852" y="4275728"/>
                  <a:pt x="6679259" y="4355691"/>
                </a:cubicBezTo>
                <a:cubicBezTo>
                  <a:pt x="6815666" y="4435654"/>
                  <a:pt x="6948938" y="4526592"/>
                  <a:pt x="7224889" y="4590876"/>
                </a:cubicBezTo>
                <a:cubicBezTo>
                  <a:pt x="7500840" y="4655160"/>
                  <a:pt x="8334963" y="4741395"/>
                  <a:pt x="8334963" y="47413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57917" y="6188996"/>
            <a:ext cx="5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Difference in levitation time (sec.)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98622" y="912580"/>
            <a:ext cx="1882" cy="462380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454888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75287" y="3782697"/>
            <a:ext cx="24460" cy="1767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92755" y="553638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/>
                <a:ea typeface="Lucida Grande"/>
                <a:cs typeface="Times New Roman"/>
              </a:rPr>
              <a:t>1</a:t>
            </a:r>
            <a:endParaRPr lang="en-US" sz="36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188662" y="5211233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37978" y="5225930"/>
            <a:ext cx="0" cy="325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28051" y="5621322"/>
            <a:ext cx="3449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-1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5969470" y="5645935"/>
            <a:ext cx="389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+3</a:t>
            </a:r>
            <a:endParaRPr lang="en-US" sz="1500" dirty="0"/>
          </a:p>
        </p:txBody>
      </p:sp>
      <p:sp>
        <p:nvSpPr>
          <p:cNvPr id="33" name="Rectangle 32"/>
          <p:cNvSpPr/>
          <p:nvPr/>
        </p:nvSpPr>
        <p:spPr>
          <a:xfrm>
            <a:off x="5260861" y="5645935"/>
            <a:ext cx="389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+2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3457998" y="5636752"/>
            <a:ext cx="2808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Times New Roman"/>
                <a:ea typeface="Lucida Grande"/>
                <a:cs typeface="Times New Roman"/>
              </a:rPr>
              <a:t>0</a:t>
            </a:r>
            <a:endParaRPr lang="en-US" sz="15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37978" y="5359399"/>
            <a:ext cx="3350684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85850" y="4953887"/>
            <a:ext cx="2984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Optima"/>
                <a:ea typeface="Lucida Grande"/>
                <a:cs typeface="Optima"/>
              </a:rPr>
              <a:t>Plausible values of population mean</a:t>
            </a:r>
            <a:endParaRPr lang="en-US" sz="1400" dirty="0">
              <a:latin typeface="Optima"/>
              <a:cs typeface="Optim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0377" y="1004894"/>
            <a:ext cx="3301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How likely would it be for us to reject the null hypothesis?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-190500" y="-138106"/>
            <a:ext cx="9334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 there was a difference of 1 sec.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476708" y="1464614"/>
            <a:ext cx="33658" cy="4107636"/>
          </a:xfrm>
          <a:prstGeom prst="straightConnector1">
            <a:avLst/>
          </a:prstGeom>
          <a:ln w="635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842460" y="1004894"/>
            <a:ext cx="33015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We said before that we would reject H</a:t>
            </a:r>
            <a:r>
              <a:rPr lang="en-US" sz="2200" baseline="-25000" dirty="0" smtClean="0">
                <a:latin typeface="Optima"/>
                <a:ea typeface="Lucida Grande"/>
                <a:cs typeface="Optima"/>
              </a:rPr>
              <a:t>O</a:t>
            </a:r>
            <a:r>
              <a:rPr lang="en-US" sz="2200" dirty="0" smtClean="0">
                <a:latin typeface="Optima"/>
                <a:ea typeface="Lucida Grande"/>
                <a:cs typeface="Optima"/>
              </a:rPr>
              <a:t> if the difference was +2 seconds or more</a:t>
            </a:r>
          </a:p>
          <a:p>
            <a:endParaRPr lang="en-US" sz="2200" dirty="0">
              <a:latin typeface="Optima"/>
              <a:ea typeface="Lucida Grande"/>
              <a:cs typeface="Optima"/>
            </a:endParaRPr>
          </a:p>
          <a:p>
            <a:r>
              <a:rPr lang="en-US" sz="2200" dirty="0" smtClean="0">
                <a:latin typeface="Optima"/>
                <a:ea typeface="Lucida Grande"/>
                <a:cs typeface="Optima"/>
              </a:rPr>
              <a:t>16% of samples would have a difference of at least this size, so our power is 16%</a:t>
            </a:r>
            <a:endParaRPr lang="en-US" sz="22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9397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maintaining adequate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Think of how big you think the effect might be, and pick a sample size that will be informative</a:t>
            </a:r>
          </a:p>
          <a:p>
            <a:endParaRPr lang="en-US" dirty="0"/>
          </a:p>
          <a:p>
            <a:r>
              <a:rPr lang="en-US" dirty="0" smtClean="0"/>
              <a:t>Minimize the variability as much as you can</a:t>
            </a: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316164"/>
              </p:ext>
            </p:extLst>
          </p:nvPr>
        </p:nvGraphicFramePr>
        <p:xfrm>
          <a:off x="995296" y="1600200"/>
          <a:ext cx="2905474" cy="73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3" imgW="901700" imgH="228600" progId="Equation.3">
                  <p:embed/>
                </p:oleObj>
              </mc:Choice>
              <mc:Fallback>
                <p:oleObj name="Equation" r:id="rId3" imgW="901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5296" y="1600200"/>
                        <a:ext cx="2905474" cy="73659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3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Excel to explore data</a:t>
            </a:r>
          </a:p>
          <a:p>
            <a:r>
              <a:rPr lang="en-US" dirty="0" smtClean="0"/>
              <a:t>Excel tips and tricks</a:t>
            </a:r>
          </a:p>
          <a:p>
            <a:r>
              <a:rPr lang="en-US" dirty="0" smtClean="0"/>
              <a:t>Basic graphing (bar plots, scatter plots)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4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 1</a:t>
            </a:r>
          </a:p>
          <a:p>
            <a:pPr lvl="1"/>
            <a:r>
              <a:rPr lang="en-US" dirty="0" smtClean="0"/>
              <a:t>Exercises </a:t>
            </a:r>
            <a:r>
              <a:rPr lang="en-US" dirty="0"/>
              <a:t>are optional but strongly encouraged</a:t>
            </a:r>
          </a:p>
          <a:p>
            <a:pPr lvl="1"/>
            <a:r>
              <a:rPr lang="en-US" dirty="0"/>
              <a:t>Thinking about designs for simple ”factorial” experiments</a:t>
            </a:r>
          </a:p>
          <a:p>
            <a:pPr lvl="1"/>
            <a:r>
              <a:rPr lang="en-US" dirty="0"/>
              <a:t>Writing (very brief!) methods sections</a:t>
            </a:r>
          </a:p>
          <a:p>
            <a:pPr lvl="1"/>
            <a:r>
              <a:rPr lang="en-US" dirty="0"/>
              <a:t>If you want feedback, please email to </a:t>
            </a:r>
            <a:r>
              <a:rPr lang="en-US" u="sng" dirty="0"/>
              <a:t>both of us</a:t>
            </a:r>
            <a:r>
              <a:rPr lang="en-US" dirty="0"/>
              <a:t> (</a:t>
            </a:r>
            <a:r>
              <a:rPr lang="en-US" dirty="0" err="1"/>
              <a:t>sgbjohnson@gmail.com</a:t>
            </a:r>
            <a:r>
              <a:rPr lang="en-US" dirty="0"/>
              <a:t> and </a:t>
            </a:r>
            <a:r>
              <a:rPr lang="en-US" dirty="0" err="1"/>
              <a:t>msheskin@gmail.com</a:t>
            </a:r>
            <a:r>
              <a:rPr lang="en-US" dirty="0"/>
              <a:t>) before the start of Session 2</a:t>
            </a:r>
          </a:p>
        </p:txBody>
      </p:sp>
    </p:spTree>
    <p:extLst>
      <p:ext uri="{BB962C8B-B14F-4D97-AF65-F5344CB8AC3E}">
        <p14:creationId xmlns:p14="http://schemas.microsoft.com/office/powerpoint/2010/main" val="18848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variables</a:t>
            </a:r>
          </a:p>
          <a:p>
            <a:r>
              <a:rPr lang="en-US" dirty="0" smtClean="0"/>
              <a:t>Distributions</a:t>
            </a:r>
          </a:p>
          <a:p>
            <a:r>
              <a:rPr lang="en-US" dirty="0" smtClean="0"/>
              <a:t>Confidence intervals and standard error</a:t>
            </a:r>
          </a:p>
          <a:p>
            <a:r>
              <a:rPr lang="en-US" dirty="0" smtClean="0"/>
              <a:t>Hypothesis testing</a:t>
            </a:r>
          </a:p>
          <a:p>
            <a:r>
              <a:rPr lang="en-US" dirty="0" smtClean="0"/>
              <a:t>Statistical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3890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Ollivander</a:t>
            </a:r>
            <a:r>
              <a:rPr lang="en-US" dirty="0" smtClean="0"/>
              <a:t> needs your help!</a:t>
            </a:r>
            <a:endParaRPr lang="en-US" dirty="0"/>
          </a:p>
        </p:txBody>
      </p:sp>
      <p:pic>
        <p:nvPicPr>
          <p:cNvPr id="5" name="Picture 4" descr="fhd001HPO_John_Hurt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3810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4135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 smtClean="0"/>
              <a:t>Research project on wand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6719" y="1498204"/>
            <a:ext cx="8602727" cy="339277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3" y="1590051"/>
            <a:ext cx="8477377" cy="2953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45" y="2854729"/>
            <a:ext cx="605584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Does the wand choose the wizard? Determinants of satisfaction in wand-wizard dyads.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045" y="4142765"/>
            <a:ext cx="544979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Garrick K. </a:t>
            </a:r>
            <a:r>
              <a:rPr lang="en-US" sz="1400" b="1" dirty="0" err="1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Ollivander</a:t>
            </a:r>
            <a:r>
              <a:rPr lang="en-US" sz="14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, Mark </a:t>
            </a:r>
            <a:r>
              <a:rPr lang="en-US" sz="1400" b="1" dirty="0" err="1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Sheskin</a:t>
            </a:r>
            <a:r>
              <a:rPr lang="en-US" sz="1400" b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, Samuel G. B. Johnson, and the Yale Summer Interns</a:t>
            </a:r>
          </a:p>
        </p:txBody>
      </p:sp>
    </p:spTree>
    <p:extLst>
      <p:ext uri="{BB962C8B-B14F-4D97-AF65-F5344CB8AC3E}">
        <p14:creationId xmlns:p14="http://schemas.microsoft.com/office/powerpoint/2010/main" val="11905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possible IVs?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Independent variable (IV)</a:t>
            </a:r>
            <a:r>
              <a:rPr lang="en-US" dirty="0" smtClean="0"/>
              <a:t>: What we are manipulating (or taking as given/exogenous).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Wood type, wand core, wand length</a:t>
            </a:r>
          </a:p>
          <a:p>
            <a:pPr lvl="1"/>
            <a:r>
              <a:rPr lang="en-US" dirty="0" smtClean="0"/>
              <a:t>Years of magic experience, gender, country</a:t>
            </a:r>
          </a:p>
          <a:p>
            <a:pPr lvl="1"/>
            <a:r>
              <a:rPr lang="en-US" dirty="0" smtClean="0"/>
              <a:t>Affinity for dark arts, risk tolerance</a:t>
            </a:r>
          </a:p>
          <a:p>
            <a:pPr lvl="1"/>
            <a:r>
              <a:rPr lang="en-US" dirty="0" smtClean="0"/>
              <a:t>Spell being tested</a:t>
            </a:r>
          </a:p>
        </p:txBody>
      </p:sp>
    </p:spTree>
    <p:extLst>
      <p:ext uri="{BB962C8B-B14F-4D97-AF65-F5344CB8AC3E}">
        <p14:creationId xmlns:p14="http://schemas.microsoft.com/office/powerpoint/2010/main" val="9851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ima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Optima Black.thmx</Template>
  <TotalTime>4136</TotalTime>
  <Words>2503</Words>
  <Application>Microsoft Macintosh PowerPoint</Application>
  <PresentationFormat>On-screen Show (4:3)</PresentationFormat>
  <Paragraphs>471</Paragraphs>
  <Slides>57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Book Antiqua</vt:lpstr>
      <vt:lpstr>Calibri</vt:lpstr>
      <vt:lpstr>Lucida Grande</vt:lpstr>
      <vt:lpstr>ＭＳ ゴシック</vt:lpstr>
      <vt:lpstr>Optima</vt:lpstr>
      <vt:lpstr>Times</vt:lpstr>
      <vt:lpstr>Times New Roman</vt:lpstr>
      <vt:lpstr>Arial</vt:lpstr>
      <vt:lpstr>Optima Black</vt:lpstr>
      <vt:lpstr>Equation</vt:lpstr>
      <vt:lpstr>Summer Statistics Workshop  Session 1: Basic Concepts</vt:lpstr>
      <vt:lpstr>This workshop might be right for you if…</vt:lpstr>
      <vt:lpstr>This workshop might be NOT right for you if…</vt:lpstr>
      <vt:lpstr>Topics</vt:lpstr>
      <vt:lpstr>Statistical tools</vt:lpstr>
      <vt:lpstr>Today</vt:lpstr>
      <vt:lpstr>Mr Ollivander needs your help!</vt:lpstr>
      <vt:lpstr>PowerPoint Presentation</vt:lpstr>
      <vt:lpstr>What are some possible IVs?</vt:lpstr>
      <vt:lpstr>What are some possible DVs?</vt:lpstr>
      <vt:lpstr>Continuous vs. discrete variables</vt:lpstr>
      <vt:lpstr>Which test?</vt:lpstr>
      <vt:lpstr>What makes for the best wand?</vt:lpstr>
      <vt:lpstr>Mr. Ollivander hypothesizes:</vt:lpstr>
      <vt:lpstr>Wingardium leviosa!</vt:lpstr>
      <vt:lpstr>Levitation time with unicorn wand</vt:lpstr>
      <vt:lpstr>Distribution of a variable</vt:lpstr>
      <vt:lpstr>Mean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Experiments</vt:lpstr>
      <vt:lpstr>Between-subjects experiment</vt:lpstr>
      <vt:lpstr>PowerPoint Presentation</vt:lpstr>
      <vt:lpstr>PowerPoint Presentation</vt:lpstr>
      <vt:lpstr>Randomness is your friend</vt:lpstr>
      <vt:lpstr>Populations and samples</vt:lpstr>
      <vt:lpstr>The sampling distribution</vt:lpstr>
      <vt:lpstr>Standard error</vt:lpstr>
      <vt:lpstr>PowerPoint Presentation</vt:lpstr>
      <vt:lpstr>Testing Ollivander’s hypothesis</vt:lpstr>
      <vt:lpstr>Null hypothesis significance testing</vt:lpstr>
      <vt:lpstr>PowerPoint Presentation</vt:lpstr>
      <vt:lpstr>PowerPoint Presentation</vt:lpstr>
      <vt:lpstr>95% confidence intervals</vt:lpstr>
      <vt:lpstr>PowerPoint Presentation</vt:lpstr>
      <vt:lpstr>PowerPoint Presentation</vt:lpstr>
      <vt:lpstr>Testing Ollivander’s hypothesis</vt:lpstr>
      <vt:lpstr>Science is risk-taking! And statistics is risk management.</vt:lpstr>
      <vt:lpstr>Types of Risk</vt:lpstr>
      <vt:lpstr>PowerPoint Presentation</vt:lpstr>
      <vt:lpstr>PowerPoint Presentation</vt:lpstr>
      <vt:lpstr>Imagine there were no difference</vt:lpstr>
      <vt:lpstr>PowerPoint Presentation</vt:lpstr>
      <vt:lpstr>Controlling Type I risk</vt:lpstr>
      <vt:lpstr>PowerPoint Presentation</vt:lpstr>
      <vt:lpstr>But could this be a Type II error?</vt:lpstr>
      <vt:lpstr>Effect size</vt:lpstr>
      <vt:lpstr>PowerPoint Presentation</vt:lpstr>
      <vt:lpstr>Imagine there was a difference of 1 sec.</vt:lpstr>
      <vt:lpstr>Imagine there was a difference of 1 sec.</vt:lpstr>
      <vt:lpstr>Tips for maintaining adequate power</vt:lpstr>
      <vt:lpstr>Next time</vt:lpstr>
      <vt:lpstr>Before next time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Potter and the Sorcerer’s Statistics</dc:title>
  <dc:creator>Sam Johnson</dc:creator>
  <cp:lastModifiedBy>Johnson, Sam</cp:lastModifiedBy>
  <cp:revision>69</cp:revision>
  <dcterms:created xsi:type="dcterms:W3CDTF">2014-05-23T20:03:46Z</dcterms:created>
  <dcterms:modified xsi:type="dcterms:W3CDTF">2017-06-13T19:31:43Z</dcterms:modified>
</cp:coreProperties>
</file>